
<file path=[Content_Types].xml><?xml version="1.0" encoding="utf-8"?>
<Types xmlns="http://schemas.openxmlformats.org/package/2006/content-types">
  <Default Extension="png" ContentType="image/png"/>
  <Default Extension="vsd" ContentType="application/vnd.visio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4" r:id="rId2"/>
    <p:sldMasterId id="2147483756" r:id="rId3"/>
    <p:sldMasterId id="2147483769" r:id="rId4"/>
    <p:sldMasterId id="2147483782" r:id="rId5"/>
    <p:sldMasterId id="2147483795" r:id="rId6"/>
    <p:sldMasterId id="2147483811" r:id="rId7"/>
  </p:sldMasterIdLst>
  <p:notesMasterIdLst>
    <p:notesMasterId r:id="rId71"/>
  </p:notesMasterIdLst>
  <p:sldIdLst>
    <p:sldId id="256" r:id="rId8"/>
    <p:sldId id="397" r:id="rId9"/>
    <p:sldId id="398" r:id="rId10"/>
    <p:sldId id="400" r:id="rId11"/>
    <p:sldId id="296" r:id="rId12"/>
    <p:sldId id="375" r:id="rId13"/>
    <p:sldId id="376" r:id="rId14"/>
    <p:sldId id="328" r:id="rId15"/>
    <p:sldId id="329" r:id="rId16"/>
    <p:sldId id="352" r:id="rId17"/>
    <p:sldId id="354" r:id="rId18"/>
    <p:sldId id="372" r:id="rId19"/>
    <p:sldId id="334" r:id="rId20"/>
    <p:sldId id="351" r:id="rId21"/>
    <p:sldId id="335" r:id="rId22"/>
    <p:sldId id="353" r:id="rId23"/>
    <p:sldId id="350" r:id="rId24"/>
    <p:sldId id="355" r:id="rId25"/>
    <p:sldId id="349" r:id="rId26"/>
    <p:sldId id="356" r:id="rId27"/>
    <p:sldId id="322" r:id="rId28"/>
    <p:sldId id="385" r:id="rId29"/>
    <p:sldId id="323" r:id="rId30"/>
    <p:sldId id="380" r:id="rId31"/>
    <p:sldId id="396" r:id="rId32"/>
    <p:sldId id="387" r:id="rId33"/>
    <p:sldId id="388" r:id="rId34"/>
    <p:sldId id="390" r:id="rId35"/>
    <p:sldId id="330" r:id="rId36"/>
    <p:sldId id="384" r:id="rId37"/>
    <p:sldId id="378" r:id="rId38"/>
    <p:sldId id="336" r:id="rId39"/>
    <p:sldId id="381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65" r:id="rId51"/>
    <p:sldId id="366" r:id="rId52"/>
    <p:sldId id="367" r:id="rId53"/>
    <p:sldId id="357" r:id="rId54"/>
    <p:sldId id="370" r:id="rId55"/>
    <p:sldId id="379" r:id="rId56"/>
    <p:sldId id="382" r:id="rId57"/>
    <p:sldId id="383" r:id="rId58"/>
    <p:sldId id="371" r:id="rId59"/>
    <p:sldId id="358" r:id="rId60"/>
    <p:sldId id="359" r:id="rId61"/>
    <p:sldId id="360" r:id="rId62"/>
    <p:sldId id="364" r:id="rId63"/>
    <p:sldId id="363" r:id="rId64"/>
    <p:sldId id="362" r:id="rId65"/>
    <p:sldId id="361" r:id="rId66"/>
    <p:sldId id="347" r:id="rId67"/>
    <p:sldId id="399" r:id="rId68"/>
    <p:sldId id="393" r:id="rId69"/>
    <p:sldId id="391" r:id="rId70"/>
  </p:sldIdLst>
  <p:sldSz cx="9144000" cy="5715000" type="screen16x10"/>
  <p:notesSz cx="6858000" cy="9144000"/>
  <p:defaultTextStyle>
    <a:defPPr>
      <a:defRPr lang="zh-CN"/>
    </a:defPPr>
    <a:lvl1pPr marL="0" algn="l" defTabSz="9142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2" algn="l" defTabSz="9142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5" algn="l" defTabSz="9142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6" algn="l" defTabSz="9142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9" algn="l" defTabSz="9142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12" algn="l" defTabSz="9142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34" algn="l" defTabSz="9142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56" algn="l" defTabSz="9142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78" algn="l" defTabSz="9142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664E00"/>
    <a:srgbClr val="987400"/>
    <a:srgbClr val="A88000"/>
    <a:srgbClr val="866600"/>
    <a:srgbClr val="B4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93" autoAdjust="0"/>
    <p:restoredTop sz="84880" autoAdjust="0"/>
  </p:normalViewPr>
  <p:slideViewPr>
    <p:cSldViewPr>
      <p:cViewPr>
        <p:scale>
          <a:sx n="125" d="100"/>
          <a:sy n="125" d="100"/>
        </p:scale>
        <p:origin x="-1224" y="-62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90328-8DE4-4CDE-9C6B-1C1819AE5933}" type="datetimeFigureOut">
              <a:rPr lang="zh-CN" altLang="en-US" smtClean="0"/>
              <a:pPr/>
              <a:t>2015/12/3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54902-AD75-49B8-9B3B-C982EF47A4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782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2" algn="l" defTabSz="9142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45" algn="l" defTabSz="9142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66" algn="l" defTabSz="9142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89" algn="l" defTabSz="9142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12" algn="l" defTabSz="9142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34" algn="l" defTabSz="9142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56" algn="l" defTabSz="9142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78" algn="l" defTabSz="9142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54902-AD75-49B8-9B3B-C982EF47A44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857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C49C21-A8A3-420B-9C15-D6B53FF834CF}" type="slidenum">
              <a:rPr lang="zh-CN" altLang="en-US"/>
              <a:pPr/>
              <a:t>41</a:t>
            </a:fld>
            <a:endParaRPr lang="en-US" altLang="zh-CN"/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26F36B-B57A-453F-B866-296501B3AE2F}" type="slidenum">
              <a:rPr lang="zh-CN" altLang="en-US"/>
              <a:pPr/>
              <a:t>42</a:t>
            </a:fld>
            <a:endParaRPr lang="en-US" altLang="zh-CN"/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91DB0-70FE-4060-9A02-FDF76EC5C69F}" type="slidenum">
              <a:rPr lang="zh-CN" altLang="en-US"/>
              <a:pPr/>
              <a:t>43</a:t>
            </a:fld>
            <a:endParaRPr lang="en-US" altLang="zh-CN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54902-AD75-49B8-9B3B-C982EF47A44F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500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54902-AD75-49B8-9B3B-C982EF47A44F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500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If(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不满足条件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){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逻辑处理重构为方法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54902-AD75-49B8-9B3B-C982EF47A44F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539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>
                <a:effectLst/>
              </a:rPr>
              <a:t>Collections</a:t>
            </a:r>
            <a:r>
              <a:rPr lang="en-US" altLang="zh-CN" dirty="0" err="1" smtClean="0"/>
              <a:t>.</a:t>
            </a:r>
            <a:r>
              <a:rPr lang="en-US" altLang="zh-CN" i="1" dirty="0" err="1" smtClean="0">
                <a:effectLst/>
              </a:rPr>
              <a:t>emptyList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 return </a:t>
            </a:r>
            <a:r>
              <a:rPr lang="zh-CN" altLang="en-US" dirty="0" smtClean="0"/>
              <a:t>空串</a:t>
            </a:r>
            <a:endParaRPr lang="en-US" altLang="zh-CN" dirty="0" smtClean="0"/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static </a:t>
            </a:r>
            <a:r>
              <a:rPr lang="en-US" altLang="zh-CN" dirty="0" smtClean="0"/>
              <a:t>String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nullToEmpty</a:t>
            </a:r>
            <a:r>
              <a:rPr lang="en-US" altLang="zh-CN" dirty="0" smtClean="0"/>
              <a:t>(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Nullable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String string) {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en-US" altLang="zh-CN" dirty="0" smtClean="0"/>
              <a:t>(string ==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en-US" altLang="zh-CN" dirty="0" smtClean="0"/>
              <a:t>) ?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"" </a:t>
            </a:r>
            <a:r>
              <a:rPr lang="en-US" altLang="zh-CN" dirty="0" smtClean="0"/>
              <a:t>: string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dirty="0" smtClean="0"/>
              <a:t>}</a:t>
            </a:r>
          </a:p>
          <a:p>
            <a:r>
              <a:rPr lang="zh-CN" altLang="en-US" dirty="0" smtClean="0"/>
              <a:t>数据库所有字段定位</a:t>
            </a:r>
            <a:r>
              <a:rPr lang="en-US" altLang="zh-CN" dirty="0" smtClean="0"/>
              <a:t>NOT NULL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</a:t>
            </a:r>
            <a:r>
              <a:rPr lang="en-US" altLang="zh-CN" dirty="0" smtClean="0"/>
              <a:t>Optional&lt;User&gt;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en-US" altLang="zh-CN" dirty="0" smtClean="0"/>
              <a:t>(String </a:t>
            </a:r>
            <a:r>
              <a:rPr lang="en-US" altLang="zh-CN" dirty="0" err="1" smtClean="0"/>
              <a:t>userId</a:t>
            </a:r>
            <a:r>
              <a:rPr lang="en-US" altLang="zh-CN" dirty="0" smtClean="0"/>
              <a:t>) {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54902-AD75-49B8-9B3B-C982EF47A44F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981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98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A86D72B4-1EDA-4801-A224-3B9AB4A95CA2}" type="slidenum">
              <a:rPr lang="zh-CN" altLang="en-US" sz="1200" smtClean="0">
                <a:solidFill>
                  <a:prstClr val="black"/>
                </a:solidFill>
              </a:rPr>
              <a:pPr eaLnBrk="1" hangingPunct="1"/>
              <a:t>63</a:t>
            </a:fld>
            <a:endParaRPr lang="zh-CN" altLang="en-US" sz="1200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52E1EF-B57E-44C8-AEF2-B386F4668AD4}" type="slidenum">
              <a:rPr lang="zh-CN" altLang="en-US"/>
              <a:pPr/>
              <a:t>32</a:t>
            </a:fld>
            <a:endParaRPr lang="en-US" altLang="zh-CN"/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150D20-BEED-4D54-A5B2-8ECD8D26D735}" type="slidenum">
              <a:rPr lang="zh-CN" altLang="en-US"/>
              <a:pPr/>
              <a:t>34</a:t>
            </a:fld>
            <a:endParaRPr lang="en-US" altLang="zh-CN"/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5E3DC-1E3D-4819-B735-745A0DDDAE2D}" type="slidenum">
              <a:rPr lang="zh-CN" altLang="en-US"/>
              <a:pPr/>
              <a:t>35</a:t>
            </a:fld>
            <a:endParaRPr lang="en-US" altLang="zh-CN"/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6B054-5A33-4187-9E49-102FA24BEDFA}" type="slidenum">
              <a:rPr lang="zh-CN" altLang="en-US"/>
              <a:pPr/>
              <a:t>36</a:t>
            </a:fld>
            <a:endParaRPr lang="en-US" altLang="zh-CN"/>
          </a:p>
        </p:txBody>
      </p:sp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8A4C43-9E80-43C1-A48C-A736ADA1857C}" type="slidenum">
              <a:rPr lang="zh-CN" altLang="en-US"/>
              <a:pPr/>
              <a:t>37</a:t>
            </a:fld>
            <a:endParaRPr lang="en-US" altLang="zh-CN"/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D3B38-50D7-4A4D-97A6-995F6460B5CC}" type="slidenum">
              <a:rPr lang="zh-CN" altLang="en-US"/>
              <a:pPr/>
              <a:t>38</a:t>
            </a:fld>
            <a:endParaRPr lang="en-US" altLang="zh-CN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8554F2-EFE9-4AD4-8B4A-2D77D98FA2D2}" type="slidenum">
              <a:rPr lang="zh-CN" altLang="en-US"/>
              <a:pPr/>
              <a:t>39</a:t>
            </a:fld>
            <a:endParaRPr lang="en-US" altLang="zh-CN"/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0C6E14-9E5B-48E1-8068-48C76AE158F9}" type="slidenum">
              <a:rPr lang="zh-CN" altLang="en-US"/>
              <a:pPr/>
              <a:t>40</a:t>
            </a:fld>
            <a:endParaRPr lang="en-US" altLang="zh-CN"/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89"/>
            <a:ext cx="77724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FBF8-8E6A-4275-83FB-8E525BCDDC16}" type="datetime1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04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E8A7-28D5-4B67-8F3F-CEAEAA70B56F}" type="datetime1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10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90501"/>
            <a:ext cx="2057400" cy="4064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2" y="190501"/>
            <a:ext cx="6019800" cy="4064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C3252-97D2-4C5A-A55C-94C23282FC0C}" type="datetime1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944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4232" y="229063"/>
            <a:ext cx="8065274" cy="6236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1662" y="1333501"/>
            <a:ext cx="3966662" cy="37714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8915" y="1333501"/>
            <a:ext cx="3968022" cy="37714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929591" y="5334001"/>
            <a:ext cx="1056960" cy="918482"/>
          </a:xfrm>
        </p:spPr>
        <p:txBody>
          <a:bodyPr/>
          <a:lstStyle>
            <a:lvl1pPr>
              <a:defRPr/>
            </a:lvl1pPr>
          </a:lstStyle>
          <a:p>
            <a:endParaRPr lang="de-DE"/>
          </a:p>
          <a:p>
            <a:r>
              <a:rPr lang="de-DE"/>
              <a:t>Page </a:t>
            </a:r>
            <a:fld id="{E8B29453-924D-44B8-8B11-5AE313A1118A}" type="slidenum">
              <a:rPr lang="de-DE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108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173" y="508000"/>
            <a:ext cx="7769679" cy="9525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8537" y="1398134"/>
            <a:ext cx="3819525" cy="3429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38695" y="1398134"/>
            <a:ext cx="3819525" cy="34290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5" name="矩形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89F0CB-E2E7-412B-9B7B-05D14ECB946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257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65"/>
            <a:ext cx="77724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C816-EDA8-4F57-AED2-39EDF14840DC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311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D51F4-8366-45B0-9763-E773A165D865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666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24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2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931D9-97F8-4673-B488-EB7CCC49B992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27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B4C6-AA65-47B7-B841-A3D396D59D50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3230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8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2" indent="0">
              <a:buNone/>
              <a:defRPr sz="2000" b="1"/>
            </a:lvl2pPr>
            <a:lvl3pPr marL="914245" indent="0">
              <a:buNone/>
              <a:defRPr sz="1800" b="1"/>
            </a:lvl3pPr>
            <a:lvl4pPr marL="1371366" indent="0">
              <a:buNone/>
              <a:defRPr sz="1600" b="1"/>
            </a:lvl4pPr>
            <a:lvl5pPr marL="1828489" indent="0">
              <a:buNone/>
              <a:defRPr sz="1600" b="1"/>
            </a:lvl5pPr>
            <a:lvl6pPr marL="2285612" indent="0">
              <a:buNone/>
              <a:defRPr sz="1600" b="1"/>
            </a:lvl6pPr>
            <a:lvl7pPr marL="2742734" indent="0">
              <a:buNone/>
              <a:defRPr sz="1600" b="1"/>
            </a:lvl7pPr>
            <a:lvl8pPr marL="3199856" indent="0">
              <a:buNone/>
              <a:defRPr sz="1600" b="1"/>
            </a:lvl8pPr>
            <a:lvl9pPr marL="365697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4" y="1279268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2" indent="0">
              <a:buNone/>
              <a:defRPr sz="2000" b="1"/>
            </a:lvl2pPr>
            <a:lvl3pPr marL="914245" indent="0">
              <a:buNone/>
              <a:defRPr sz="1800" b="1"/>
            </a:lvl3pPr>
            <a:lvl4pPr marL="1371366" indent="0">
              <a:buNone/>
              <a:defRPr sz="1600" b="1"/>
            </a:lvl4pPr>
            <a:lvl5pPr marL="1828489" indent="0">
              <a:buNone/>
              <a:defRPr sz="1600" b="1"/>
            </a:lvl5pPr>
            <a:lvl6pPr marL="2285612" indent="0">
              <a:buNone/>
              <a:defRPr sz="1600" b="1"/>
            </a:lvl6pPr>
            <a:lvl7pPr marL="2742734" indent="0">
              <a:buNone/>
              <a:defRPr sz="1600" b="1"/>
            </a:lvl7pPr>
            <a:lvl8pPr marL="3199856" indent="0">
              <a:buNone/>
              <a:defRPr sz="1600" b="1"/>
            </a:lvl8pPr>
            <a:lvl9pPr marL="365697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4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79294-09DB-4F46-8355-798A28618956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2300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04D8A-B0FF-44C1-8B83-26F0D966DEB3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8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5C5D-A020-43FD-A763-E72DA3200E52}" type="datetime1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页脚占位符 1"/>
          <p:cNvSpPr txBox="1">
            <a:spLocks/>
          </p:cNvSpPr>
          <p:nvPr userDrawn="1"/>
        </p:nvSpPr>
        <p:spPr>
          <a:xfrm>
            <a:off x="2411762" y="5296993"/>
            <a:ext cx="3608040" cy="30427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24" tIns="45712" rIns="91424" bIns="45712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hongliangpan@gmail.com   </a:t>
            </a:r>
            <a:r>
              <a:rPr lang="en-US" altLang="zh-CN" dirty="0" smtClean="0"/>
              <a:t>QQ</a:t>
            </a:r>
            <a:r>
              <a:rPr lang="en-US" altLang="zh-CN" baseline="0" dirty="0" smtClean="0"/>
              <a:t>: </a:t>
            </a:r>
            <a:r>
              <a:rPr lang="en-US" altLang="zh-CN" dirty="0" smtClean="0"/>
              <a:t>28797575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8320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FB1D-239C-44C4-B7E3-648466BC8E83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7074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7" y="227548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7" y="119592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122" indent="0">
              <a:buNone/>
              <a:defRPr sz="1200"/>
            </a:lvl2pPr>
            <a:lvl3pPr marL="914245" indent="0">
              <a:buNone/>
              <a:defRPr sz="1000"/>
            </a:lvl3pPr>
            <a:lvl4pPr marL="1371366" indent="0">
              <a:buNone/>
              <a:defRPr sz="900"/>
            </a:lvl4pPr>
            <a:lvl5pPr marL="1828489" indent="0">
              <a:buNone/>
              <a:defRPr sz="900"/>
            </a:lvl5pPr>
            <a:lvl6pPr marL="2285612" indent="0">
              <a:buNone/>
              <a:defRPr sz="900"/>
            </a:lvl6pPr>
            <a:lvl7pPr marL="2742734" indent="0">
              <a:buNone/>
              <a:defRPr sz="900"/>
            </a:lvl7pPr>
            <a:lvl8pPr marL="3199856" indent="0">
              <a:buNone/>
              <a:defRPr sz="900"/>
            </a:lvl8pPr>
            <a:lvl9pPr marL="365697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275F-8F2C-4DA6-ABB6-84B2FDF0B1F8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6132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122" indent="0">
              <a:buNone/>
              <a:defRPr sz="2800"/>
            </a:lvl2pPr>
            <a:lvl3pPr marL="914245" indent="0">
              <a:buNone/>
              <a:defRPr sz="2400"/>
            </a:lvl3pPr>
            <a:lvl4pPr marL="1371366" indent="0">
              <a:buNone/>
              <a:defRPr sz="2000"/>
            </a:lvl4pPr>
            <a:lvl5pPr marL="1828489" indent="0">
              <a:buNone/>
              <a:defRPr sz="2000"/>
            </a:lvl5pPr>
            <a:lvl6pPr marL="2285612" indent="0">
              <a:buNone/>
              <a:defRPr sz="2000"/>
            </a:lvl6pPr>
            <a:lvl7pPr marL="2742734" indent="0">
              <a:buNone/>
              <a:defRPr sz="2000"/>
            </a:lvl7pPr>
            <a:lvl8pPr marL="3199856" indent="0">
              <a:buNone/>
              <a:defRPr sz="2000"/>
            </a:lvl8pPr>
            <a:lvl9pPr marL="365697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122" indent="0">
              <a:buNone/>
              <a:defRPr sz="1200"/>
            </a:lvl2pPr>
            <a:lvl3pPr marL="914245" indent="0">
              <a:buNone/>
              <a:defRPr sz="1000"/>
            </a:lvl3pPr>
            <a:lvl4pPr marL="1371366" indent="0">
              <a:buNone/>
              <a:defRPr sz="900"/>
            </a:lvl4pPr>
            <a:lvl5pPr marL="1828489" indent="0">
              <a:buNone/>
              <a:defRPr sz="900"/>
            </a:lvl5pPr>
            <a:lvl6pPr marL="2285612" indent="0">
              <a:buNone/>
              <a:defRPr sz="900"/>
            </a:lvl6pPr>
            <a:lvl7pPr marL="2742734" indent="0">
              <a:buNone/>
              <a:defRPr sz="900"/>
            </a:lvl7pPr>
            <a:lvl8pPr marL="3199856" indent="0">
              <a:buNone/>
              <a:defRPr sz="900"/>
            </a:lvl8pPr>
            <a:lvl9pPr marL="365697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DC324-D7B4-4281-AD80-67718B6C85E1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9363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00565-90D9-452D-9EFB-FFD02CC47740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296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75"/>
            <a:ext cx="2057400" cy="487627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2" y="228875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E8656-7375-496C-8DAF-D377CD76F8D5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6258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89"/>
            <a:ext cx="77724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FBF8-8E6A-4275-83FB-8E525BCDDC1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框架群：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181124238  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我的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QQ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307087558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6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5C5D-A020-43FD-A763-E72DA3200E5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1"/>
          <p:cNvSpPr txBox="1">
            <a:spLocks/>
          </p:cNvSpPr>
          <p:nvPr userDrawn="1"/>
        </p:nvSpPr>
        <p:spPr>
          <a:xfrm>
            <a:off x="2411762" y="5296993"/>
            <a:ext cx="3608040" cy="30427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24" tIns="45712" rIns="91424" bIns="45712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prstClr val="white"/>
                </a:solidFill>
              </a:rPr>
              <a:t>hongliangpan@gmail.com   </a:t>
            </a:r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QQ: 28797575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145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24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2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52DB4-F2AA-46AC-92F0-54F6CB054B2D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框架群：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181124238  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我的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QQ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307087558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1802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7CC2-5860-49DA-AC80-28D380650BC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框架群：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181124238  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我的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QQ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307087558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2656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8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2" indent="0">
              <a:buNone/>
              <a:defRPr sz="2000" b="1"/>
            </a:lvl2pPr>
            <a:lvl3pPr marL="914245" indent="0">
              <a:buNone/>
              <a:defRPr sz="1800" b="1"/>
            </a:lvl3pPr>
            <a:lvl4pPr marL="1371366" indent="0">
              <a:buNone/>
              <a:defRPr sz="1600" b="1"/>
            </a:lvl4pPr>
            <a:lvl5pPr marL="1828489" indent="0">
              <a:buNone/>
              <a:defRPr sz="1600" b="1"/>
            </a:lvl5pPr>
            <a:lvl6pPr marL="2285612" indent="0">
              <a:buNone/>
              <a:defRPr sz="1600" b="1"/>
            </a:lvl6pPr>
            <a:lvl7pPr marL="2742734" indent="0">
              <a:buNone/>
              <a:defRPr sz="1600" b="1"/>
            </a:lvl7pPr>
            <a:lvl8pPr marL="3199856" indent="0">
              <a:buNone/>
              <a:defRPr sz="1600" b="1"/>
            </a:lvl8pPr>
            <a:lvl9pPr marL="365697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5" y="1279268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2" indent="0">
              <a:buNone/>
              <a:defRPr sz="2000" b="1"/>
            </a:lvl2pPr>
            <a:lvl3pPr marL="914245" indent="0">
              <a:buNone/>
              <a:defRPr sz="1800" b="1"/>
            </a:lvl3pPr>
            <a:lvl4pPr marL="1371366" indent="0">
              <a:buNone/>
              <a:defRPr sz="1600" b="1"/>
            </a:lvl4pPr>
            <a:lvl5pPr marL="1828489" indent="0">
              <a:buNone/>
              <a:defRPr sz="1600" b="1"/>
            </a:lvl5pPr>
            <a:lvl6pPr marL="2285612" indent="0">
              <a:buNone/>
              <a:defRPr sz="1600" b="1"/>
            </a:lvl6pPr>
            <a:lvl7pPr marL="2742734" indent="0">
              <a:buNone/>
              <a:defRPr sz="1600" b="1"/>
            </a:lvl7pPr>
            <a:lvl8pPr marL="3199856" indent="0">
              <a:buNone/>
              <a:defRPr sz="1600" b="1"/>
            </a:lvl8pPr>
            <a:lvl9pPr marL="365697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5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89CF-08E4-476D-94C0-313182A864F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框架群：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181124238  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我的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QQ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307087558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61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24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2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52DB4-F2AA-46AC-92F0-54F6CB054B2D}" type="datetime1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4268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55DE-0EE1-4FAF-9560-69477F48F15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框架群：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181124238  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我的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QQ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307087558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1554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D1EBB-3981-4766-A147-48C338F0FF9D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框架群：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181124238  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我的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QQ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307087558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5892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31" y="227548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31" y="119592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122" indent="0">
              <a:buNone/>
              <a:defRPr sz="1200"/>
            </a:lvl2pPr>
            <a:lvl3pPr marL="914245" indent="0">
              <a:buNone/>
              <a:defRPr sz="1000"/>
            </a:lvl3pPr>
            <a:lvl4pPr marL="1371366" indent="0">
              <a:buNone/>
              <a:defRPr sz="900"/>
            </a:lvl4pPr>
            <a:lvl5pPr marL="1828489" indent="0">
              <a:buNone/>
              <a:defRPr sz="900"/>
            </a:lvl5pPr>
            <a:lvl6pPr marL="2285612" indent="0">
              <a:buNone/>
              <a:defRPr sz="900"/>
            </a:lvl6pPr>
            <a:lvl7pPr marL="2742734" indent="0">
              <a:buNone/>
              <a:defRPr sz="900"/>
            </a:lvl7pPr>
            <a:lvl8pPr marL="3199856" indent="0">
              <a:buNone/>
              <a:defRPr sz="900"/>
            </a:lvl8pPr>
            <a:lvl9pPr marL="365697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B785-8DD6-4011-B9E1-D6BB2B95966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框架群：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181124238  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我的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QQ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307087558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1234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122" indent="0">
              <a:buNone/>
              <a:defRPr sz="2800"/>
            </a:lvl2pPr>
            <a:lvl3pPr marL="914245" indent="0">
              <a:buNone/>
              <a:defRPr sz="2400"/>
            </a:lvl3pPr>
            <a:lvl4pPr marL="1371366" indent="0">
              <a:buNone/>
              <a:defRPr sz="2000"/>
            </a:lvl4pPr>
            <a:lvl5pPr marL="1828489" indent="0">
              <a:buNone/>
              <a:defRPr sz="2000"/>
            </a:lvl5pPr>
            <a:lvl6pPr marL="2285612" indent="0">
              <a:buNone/>
              <a:defRPr sz="2000"/>
            </a:lvl6pPr>
            <a:lvl7pPr marL="2742734" indent="0">
              <a:buNone/>
              <a:defRPr sz="2000"/>
            </a:lvl7pPr>
            <a:lvl8pPr marL="3199856" indent="0">
              <a:buNone/>
              <a:defRPr sz="2000"/>
            </a:lvl8pPr>
            <a:lvl9pPr marL="365697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122" indent="0">
              <a:buNone/>
              <a:defRPr sz="1200"/>
            </a:lvl2pPr>
            <a:lvl3pPr marL="914245" indent="0">
              <a:buNone/>
              <a:defRPr sz="1000"/>
            </a:lvl3pPr>
            <a:lvl4pPr marL="1371366" indent="0">
              <a:buNone/>
              <a:defRPr sz="900"/>
            </a:lvl4pPr>
            <a:lvl5pPr marL="1828489" indent="0">
              <a:buNone/>
              <a:defRPr sz="900"/>
            </a:lvl5pPr>
            <a:lvl6pPr marL="2285612" indent="0">
              <a:buNone/>
              <a:defRPr sz="900"/>
            </a:lvl6pPr>
            <a:lvl7pPr marL="2742734" indent="0">
              <a:buNone/>
              <a:defRPr sz="900"/>
            </a:lvl7pPr>
            <a:lvl8pPr marL="3199856" indent="0">
              <a:buNone/>
              <a:defRPr sz="900"/>
            </a:lvl8pPr>
            <a:lvl9pPr marL="365697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80244-FB71-4704-A9D9-781306A2E17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框架群：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181124238  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我的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QQ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307087558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9451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E8A7-28D5-4B67-8F3F-CEAEAA70B56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框架群：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181124238  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我的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QQ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307087558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0690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90501"/>
            <a:ext cx="2057400" cy="4064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2" y="190501"/>
            <a:ext cx="6019800" cy="4064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C3252-97D2-4C5A-A55C-94C23282FC0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框架群：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181124238  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我的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QQ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307087558</a:t>
            </a: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5131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64"/>
            <a:ext cx="77724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183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274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24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2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276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55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7CC2-5860-49DA-AC80-28D380650BCA}" type="datetime1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6698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8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2" indent="0">
              <a:buNone/>
              <a:defRPr sz="2000" b="1"/>
            </a:lvl2pPr>
            <a:lvl3pPr marL="914245" indent="0">
              <a:buNone/>
              <a:defRPr sz="1800" b="1"/>
            </a:lvl3pPr>
            <a:lvl4pPr marL="1371366" indent="0">
              <a:buNone/>
              <a:defRPr sz="1600" b="1"/>
            </a:lvl4pPr>
            <a:lvl5pPr marL="1828489" indent="0">
              <a:buNone/>
              <a:defRPr sz="1600" b="1"/>
            </a:lvl5pPr>
            <a:lvl6pPr marL="2285612" indent="0">
              <a:buNone/>
              <a:defRPr sz="1600" b="1"/>
            </a:lvl6pPr>
            <a:lvl7pPr marL="2742734" indent="0">
              <a:buNone/>
              <a:defRPr sz="1600" b="1"/>
            </a:lvl7pPr>
            <a:lvl8pPr marL="3199856" indent="0">
              <a:buNone/>
              <a:defRPr sz="1600" b="1"/>
            </a:lvl8pPr>
            <a:lvl9pPr marL="365697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279268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2" indent="0">
              <a:buNone/>
              <a:defRPr sz="2000" b="1"/>
            </a:lvl2pPr>
            <a:lvl3pPr marL="914245" indent="0">
              <a:buNone/>
              <a:defRPr sz="1800" b="1"/>
            </a:lvl3pPr>
            <a:lvl4pPr marL="1371366" indent="0">
              <a:buNone/>
              <a:defRPr sz="1600" b="1"/>
            </a:lvl4pPr>
            <a:lvl5pPr marL="1828489" indent="0">
              <a:buNone/>
              <a:defRPr sz="1600" b="1"/>
            </a:lvl5pPr>
            <a:lvl6pPr marL="2285612" indent="0">
              <a:buNone/>
              <a:defRPr sz="1600" b="1"/>
            </a:lvl6pPr>
            <a:lvl7pPr marL="2742734" indent="0">
              <a:buNone/>
              <a:defRPr sz="1600" b="1"/>
            </a:lvl7pPr>
            <a:lvl8pPr marL="3199856" indent="0">
              <a:buNone/>
              <a:defRPr sz="1600" b="1"/>
            </a:lvl8pPr>
            <a:lvl9pPr marL="365697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7329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1437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344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5" y="227548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5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122" indent="0">
              <a:buNone/>
              <a:defRPr sz="1200"/>
            </a:lvl2pPr>
            <a:lvl3pPr marL="914245" indent="0">
              <a:buNone/>
              <a:defRPr sz="1000"/>
            </a:lvl3pPr>
            <a:lvl4pPr marL="1371366" indent="0">
              <a:buNone/>
              <a:defRPr sz="900"/>
            </a:lvl4pPr>
            <a:lvl5pPr marL="1828489" indent="0">
              <a:buNone/>
              <a:defRPr sz="900"/>
            </a:lvl5pPr>
            <a:lvl6pPr marL="2285612" indent="0">
              <a:buNone/>
              <a:defRPr sz="900"/>
            </a:lvl6pPr>
            <a:lvl7pPr marL="2742734" indent="0">
              <a:buNone/>
              <a:defRPr sz="900"/>
            </a:lvl7pPr>
            <a:lvl8pPr marL="3199856" indent="0">
              <a:buNone/>
              <a:defRPr sz="900"/>
            </a:lvl8pPr>
            <a:lvl9pPr marL="365697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6303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122" indent="0">
              <a:buNone/>
              <a:defRPr sz="2800"/>
            </a:lvl2pPr>
            <a:lvl3pPr marL="914245" indent="0">
              <a:buNone/>
              <a:defRPr sz="2400"/>
            </a:lvl3pPr>
            <a:lvl4pPr marL="1371366" indent="0">
              <a:buNone/>
              <a:defRPr sz="2000"/>
            </a:lvl4pPr>
            <a:lvl5pPr marL="1828489" indent="0">
              <a:buNone/>
              <a:defRPr sz="2000"/>
            </a:lvl5pPr>
            <a:lvl6pPr marL="2285612" indent="0">
              <a:buNone/>
              <a:defRPr sz="2000"/>
            </a:lvl6pPr>
            <a:lvl7pPr marL="2742734" indent="0">
              <a:buNone/>
              <a:defRPr sz="2000"/>
            </a:lvl7pPr>
            <a:lvl8pPr marL="3199856" indent="0">
              <a:buNone/>
              <a:defRPr sz="2000"/>
            </a:lvl8pPr>
            <a:lvl9pPr marL="365697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122" indent="0">
              <a:buNone/>
              <a:defRPr sz="1200"/>
            </a:lvl2pPr>
            <a:lvl3pPr marL="914245" indent="0">
              <a:buNone/>
              <a:defRPr sz="1000"/>
            </a:lvl3pPr>
            <a:lvl4pPr marL="1371366" indent="0">
              <a:buNone/>
              <a:defRPr sz="900"/>
            </a:lvl4pPr>
            <a:lvl5pPr marL="1828489" indent="0">
              <a:buNone/>
              <a:defRPr sz="900"/>
            </a:lvl5pPr>
            <a:lvl6pPr marL="2285612" indent="0">
              <a:buNone/>
              <a:defRPr sz="900"/>
            </a:lvl6pPr>
            <a:lvl7pPr marL="2742734" indent="0">
              <a:buNone/>
              <a:defRPr sz="900"/>
            </a:lvl7pPr>
            <a:lvl8pPr marL="3199856" indent="0">
              <a:buNone/>
              <a:defRPr sz="900"/>
            </a:lvl8pPr>
            <a:lvl9pPr marL="365697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9286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2140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74"/>
            <a:ext cx="2057400" cy="487627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2" y="228874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4498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173" y="508000"/>
            <a:ext cx="7769679" cy="9525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8537" y="1398134"/>
            <a:ext cx="3819525" cy="3429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38695" y="1398134"/>
            <a:ext cx="3819525" cy="34290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5" name="矩形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89F0CB-E2E7-412B-9B7B-05D14ECB946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2007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62"/>
            <a:ext cx="77724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2868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79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8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2" indent="0">
              <a:buNone/>
              <a:defRPr sz="2000" b="1"/>
            </a:lvl2pPr>
            <a:lvl3pPr marL="914245" indent="0">
              <a:buNone/>
              <a:defRPr sz="1800" b="1"/>
            </a:lvl3pPr>
            <a:lvl4pPr marL="1371366" indent="0">
              <a:buNone/>
              <a:defRPr sz="1600" b="1"/>
            </a:lvl4pPr>
            <a:lvl5pPr marL="1828489" indent="0">
              <a:buNone/>
              <a:defRPr sz="1600" b="1"/>
            </a:lvl5pPr>
            <a:lvl6pPr marL="2285612" indent="0">
              <a:buNone/>
              <a:defRPr sz="1600" b="1"/>
            </a:lvl6pPr>
            <a:lvl7pPr marL="2742734" indent="0">
              <a:buNone/>
              <a:defRPr sz="1600" b="1"/>
            </a:lvl7pPr>
            <a:lvl8pPr marL="3199856" indent="0">
              <a:buNone/>
              <a:defRPr sz="1600" b="1"/>
            </a:lvl8pPr>
            <a:lvl9pPr marL="365697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5" y="1279268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2" indent="0">
              <a:buNone/>
              <a:defRPr sz="2000" b="1"/>
            </a:lvl2pPr>
            <a:lvl3pPr marL="914245" indent="0">
              <a:buNone/>
              <a:defRPr sz="1800" b="1"/>
            </a:lvl3pPr>
            <a:lvl4pPr marL="1371366" indent="0">
              <a:buNone/>
              <a:defRPr sz="1600" b="1"/>
            </a:lvl4pPr>
            <a:lvl5pPr marL="1828489" indent="0">
              <a:buNone/>
              <a:defRPr sz="1600" b="1"/>
            </a:lvl5pPr>
            <a:lvl6pPr marL="2285612" indent="0">
              <a:buNone/>
              <a:defRPr sz="1600" b="1"/>
            </a:lvl6pPr>
            <a:lvl7pPr marL="2742734" indent="0">
              <a:buNone/>
              <a:defRPr sz="1600" b="1"/>
            </a:lvl7pPr>
            <a:lvl8pPr marL="3199856" indent="0">
              <a:buNone/>
              <a:defRPr sz="1600" b="1"/>
            </a:lvl8pPr>
            <a:lvl9pPr marL="365697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5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89CF-08E4-476D-94C0-313182A864F3}" type="datetime1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1029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2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8031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8726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3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2" indent="0">
              <a:buNone/>
              <a:defRPr sz="2000" b="1"/>
            </a:lvl2pPr>
            <a:lvl3pPr marL="914245" indent="0">
              <a:buNone/>
              <a:defRPr sz="1800" b="1"/>
            </a:lvl3pPr>
            <a:lvl4pPr marL="1371366" indent="0">
              <a:buNone/>
              <a:defRPr sz="1600" b="1"/>
            </a:lvl4pPr>
            <a:lvl5pPr marL="1828489" indent="0">
              <a:buNone/>
              <a:defRPr sz="1600" b="1"/>
            </a:lvl5pPr>
            <a:lvl6pPr marL="2285612" indent="0">
              <a:buNone/>
              <a:defRPr sz="1600" b="1"/>
            </a:lvl6pPr>
            <a:lvl7pPr marL="2742734" indent="0">
              <a:buNone/>
              <a:defRPr sz="1600" b="1"/>
            </a:lvl7pPr>
            <a:lvl8pPr marL="3199856" indent="0">
              <a:buNone/>
              <a:defRPr sz="1600" b="1"/>
            </a:lvl8pPr>
            <a:lvl9pPr marL="365697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279263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2" indent="0">
              <a:buNone/>
              <a:defRPr sz="2000" b="1"/>
            </a:lvl2pPr>
            <a:lvl3pPr marL="914245" indent="0">
              <a:buNone/>
              <a:defRPr sz="1800" b="1"/>
            </a:lvl3pPr>
            <a:lvl4pPr marL="1371366" indent="0">
              <a:buNone/>
              <a:defRPr sz="1600" b="1"/>
            </a:lvl4pPr>
            <a:lvl5pPr marL="1828489" indent="0">
              <a:buNone/>
              <a:defRPr sz="1600" b="1"/>
            </a:lvl5pPr>
            <a:lvl6pPr marL="2285612" indent="0">
              <a:buNone/>
              <a:defRPr sz="1600" b="1"/>
            </a:lvl6pPr>
            <a:lvl7pPr marL="2742734" indent="0">
              <a:buNone/>
              <a:defRPr sz="1600" b="1"/>
            </a:lvl7pPr>
            <a:lvl8pPr marL="3199856" indent="0">
              <a:buNone/>
              <a:defRPr sz="1600" b="1"/>
            </a:lvl8pPr>
            <a:lvl9pPr marL="365697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3305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3239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07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3" y="227544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3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122" indent="0">
              <a:buNone/>
              <a:defRPr sz="1200"/>
            </a:lvl2pPr>
            <a:lvl3pPr marL="914245" indent="0">
              <a:buNone/>
              <a:defRPr sz="1000"/>
            </a:lvl3pPr>
            <a:lvl4pPr marL="1371366" indent="0">
              <a:buNone/>
              <a:defRPr sz="900"/>
            </a:lvl4pPr>
            <a:lvl5pPr marL="1828489" indent="0">
              <a:buNone/>
              <a:defRPr sz="900"/>
            </a:lvl5pPr>
            <a:lvl6pPr marL="2285612" indent="0">
              <a:buNone/>
              <a:defRPr sz="900"/>
            </a:lvl6pPr>
            <a:lvl7pPr marL="2742734" indent="0">
              <a:buNone/>
              <a:defRPr sz="900"/>
            </a:lvl7pPr>
            <a:lvl8pPr marL="3199856" indent="0">
              <a:buNone/>
              <a:defRPr sz="900"/>
            </a:lvl8pPr>
            <a:lvl9pPr marL="365697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7787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122" indent="0">
              <a:buNone/>
              <a:defRPr sz="2800"/>
            </a:lvl2pPr>
            <a:lvl3pPr marL="914245" indent="0">
              <a:buNone/>
              <a:defRPr sz="2400"/>
            </a:lvl3pPr>
            <a:lvl4pPr marL="1371366" indent="0">
              <a:buNone/>
              <a:defRPr sz="2000"/>
            </a:lvl4pPr>
            <a:lvl5pPr marL="1828489" indent="0">
              <a:buNone/>
              <a:defRPr sz="2000"/>
            </a:lvl5pPr>
            <a:lvl6pPr marL="2285612" indent="0">
              <a:buNone/>
              <a:defRPr sz="2000"/>
            </a:lvl6pPr>
            <a:lvl7pPr marL="2742734" indent="0">
              <a:buNone/>
              <a:defRPr sz="2000"/>
            </a:lvl7pPr>
            <a:lvl8pPr marL="3199856" indent="0">
              <a:buNone/>
              <a:defRPr sz="2000"/>
            </a:lvl8pPr>
            <a:lvl9pPr marL="365697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122" indent="0">
              <a:buNone/>
              <a:defRPr sz="1200"/>
            </a:lvl2pPr>
            <a:lvl3pPr marL="914245" indent="0">
              <a:buNone/>
              <a:defRPr sz="1000"/>
            </a:lvl3pPr>
            <a:lvl4pPr marL="1371366" indent="0">
              <a:buNone/>
              <a:defRPr sz="900"/>
            </a:lvl4pPr>
            <a:lvl5pPr marL="1828489" indent="0">
              <a:buNone/>
              <a:defRPr sz="900"/>
            </a:lvl5pPr>
            <a:lvl6pPr marL="2285612" indent="0">
              <a:buNone/>
              <a:defRPr sz="900"/>
            </a:lvl6pPr>
            <a:lvl7pPr marL="2742734" indent="0">
              <a:buNone/>
              <a:defRPr sz="900"/>
            </a:lvl7pPr>
            <a:lvl8pPr marL="3199856" indent="0">
              <a:buNone/>
              <a:defRPr sz="900"/>
            </a:lvl8pPr>
            <a:lvl9pPr marL="365697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098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2444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72"/>
            <a:ext cx="2057400" cy="487627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2" y="228872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9222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173" y="508000"/>
            <a:ext cx="7769679" cy="9525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8537" y="1398134"/>
            <a:ext cx="3819525" cy="3429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38691" y="1398134"/>
            <a:ext cx="3819525" cy="34290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5" name="矩形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89F0CB-E2E7-412B-9B7B-05D14ECB946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291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55DE-0EE1-4FAF-9560-69477F48F159}" type="datetime1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6507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4777982"/>
            <a:ext cx="8892540" cy="660797"/>
          </a:xfrm>
          <a:prstGeom prst="rect">
            <a:avLst/>
          </a:prstGeom>
          <a:solidFill>
            <a:srgbClr val="00509B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4890" tIns="42445" rIns="84890" bIns="42445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000">
              <a:solidFill>
                <a:srgbClr val="333333"/>
              </a:solidFill>
              <a:latin typeface="Arial" pitchFamily="34" charset="0"/>
            </a:endParaRPr>
          </a:p>
        </p:txBody>
      </p:sp>
      <p:pic>
        <p:nvPicPr>
          <p:cNvPr id="5" name="Picture 19" descr="b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6" r="3656" b="11111"/>
          <a:stretch>
            <a:fillRect/>
          </a:stretch>
        </p:blipFill>
        <p:spPr bwMode="auto">
          <a:xfrm>
            <a:off x="7163764" y="4993483"/>
            <a:ext cx="1224439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591505" y="5076827"/>
            <a:ext cx="5133499" cy="22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4890" tIns="42445" rIns="84890" bIns="42445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srgbClr val="FFFFFF"/>
                </a:solidFill>
              </a:rPr>
              <a:t>Copyright © 2010 </a:t>
            </a:r>
            <a:r>
              <a:rPr lang="en-US" altLang="zh-CN" sz="900" dirty="0" err="1">
                <a:solidFill>
                  <a:srgbClr val="FFFFFF"/>
                </a:solidFill>
              </a:rPr>
              <a:t>Neusoft</a:t>
            </a:r>
            <a:r>
              <a:rPr lang="en-US" altLang="zh-CN" sz="900" dirty="0">
                <a:solidFill>
                  <a:srgbClr val="FFFFFF"/>
                </a:solidFill>
              </a:rPr>
              <a:t> Corporation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64" y="576794"/>
            <a:ext cx="6550025" cy="1620573"/>
          </a:xfrm>
        </p:spPr>
        <p:txBody>
          <a:bodyPr/>
          <a:lstStyle>
            <a:lvl1pPr>
              <a:defRPr sz="3700"/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61" y="3638021"/>
            <a:ext cx="6551613" cy="1140354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AC6FE-633E-40F1-BFC0-E0E23E83C925}" type="slidenum">
              <a:rPr lang="en-US" altLang="zh-CN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703780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992DA-7279-4816-BBA7-51F062174FFA}" type="slidenum">
              <a:rPr lang="en-US" altLang="zh-CN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550418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20"/>
            <a:ext cx="7772400" cy="1135063"/>
          </a:xfrm>
        </p:spPr>
        <p:txBody>
          <a:bodyPr/>
          <a:lstStyle>
            <a:lvl1pPr algn="l">
              <a:defRPr sz="37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5"/>
            <a:ext cx="7772400" cy="1250156"/>
          </a:xfrm>
        </p:spPr>
        <p:txBody>
          <a:bodyPr anchor="b"/>
          <a:lstStyle>
            <a:lvl1pPr marL="0" indent="0">
              <a:buNone/>
              <a:defRPr sz="1800"/>
            </a:lvl1pPr>
            <a:lvl2pPr marL="424455" indent="0">
              <a:buNone/>
              <a:defRPr sz="1700"/>
            </a:lvl2pPr>
            <a:lvl3pPr marL="848910" indent="0">
              <a:buNone/>
              <a:defRPr sz="1500"/>
            </a:lvl3pPr>
            <a:lvl4pPr marL="1273366" indent="0">
              <a:buNone/>
              <a:defRPr sz="1300"/>
            </a:lvl4pPr>
            <a:lvl5pPr marL="1697820" indent="0">
              <a:buNone/>
              <a:defRPr sz="1300"/>
            </a:lvl5pPr>
            <a:lvl6pPr marL="2122276" indent="0">
              <a:buNone/>
              <a:defRPr sz="1300"/>
            </a:lvl6pPr>
            <a:lvl7pPr marL="2546731" indent="0">
              <a:buNone/>
              <a:defRPr sz="1300"/>
            </a:lvl7pPr>
            <a:lvl8pPr marL="2971184" indent="0">
              <a:buNone/>
              <a:defRPr sz="1300"/>
            </a:lvl8pPr>
            <a:lvl9pPr marL="3395639" indent="0">
              <a:buNone/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B77CA-23B8-4791-8E59-FE64578904BB}" type="slidenum">
              <a:rPr lang="en-US" altLang="zh-CN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457571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14" y="1333503"/>
            <a:ext cx="3313113" cy="3144573"/>
          </a:xfrm>
        </p:spPr>
        <p:txBody>
          <a:bodyPr/>
          <a:lstStyle>
            <a:lvl1pPr>
              <a:defRPr sz="2600"/>
            </a:lvl1pPr>
            <a:lvl2pPr>
              <a:defRPr sz="23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922713" y="1333503"/>
            <a:ext cx="3313112" cy="3144573"/>
          </a:xfrm>
        </p:spPr>
        <p:txBody>
          <a:bodyPr/>
          <a:lstStyle>
            <a:lvl1pPr>
              <a:defRPr sz="2600"/>
            </a:lvl1pPr>
            <a:lvl2pPr>
              <a:defRPr sz="23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B9753-056E-42A5-84FD-886296538114}" type="slidenum">
              <a:rPr lang="en-US" altLang="zh-CN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687246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3"/>
            <a:ext cx="4040188" cy="533135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24455" indent="0">
              <a:buNone/>
              <a:defRPr sz="1800" b="1"/>
            </a:lvl2pPr>
            <a:lvl3pPr marL="848910" indent="0">
              <a:buNone/>
              <a:defRPr sz="1700" b="1"/>
            </a:lvl3pPr>
            <a:lvl4pPr marL="1273366" indent="0">
              <a:buNone/>
              <a:defRPr sz="1500" b="1"/>
            </a:lvl4pPr>
            <a:lvl5pPr marL="1697820" indent="0">
              <a:buNone/>
              <a:defRPr sz="1500" b="1"/>
            </a:lvl5pPr>
            <a:lvl6pPr marL="2122276" indent="0">
              <a:buNone/>
              <a:defRPr sz="1500" b="1"/>
            </a:lvl6pPr>
            <a:lvl7pPr marL="2546731" indent="0">
              <a:buNone/>
              <a:defRPr sz="1500" b="1"/>
            </a:lvl7pPr>
            <a:lvl8pPr marL="2971184" indent="0">
              <a:buNone/>
              <a:defRPr sz="1500" b="1"/>
            </a:lvl8pPr>
            <a:lvl9pPr marL="3395639" indent="0">
              <a:buNone/>
              <a:defRPr sz="15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300"/>
            </a:lvl1pPr>
            <a:lvl2pPr>
              <a:defRPr sz="18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279263"/>
            <a:ext cx="4041775" cy="533135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24455" indent="0">
              <a:buNone/>
              <a:defRPr sz="1800" b="1"/>
            </a:lvl2pPr>
            <a:lvl3pPr marL="848910" indent="0">
              <a:buNone/>
              <a:defRPr sz="1700" b="1"/>
            </a:lvl3pPr>
            <a:lvl4pPr marL="1273366" indent="0">
              <a:buNone/>
              <a:defRPr sz="1500" b="1"/>
            </a:lvl4pPr>
            <a:lvl5pPr marL="1697820" indent="0">
              <a:buNone/>
              <a:defRPr sz="1500" b="1"/>
            </a:lvl5pPr>
            <a:lvl6pPr marL="2122276" indent="0">
              <a:buNone/>
              <a:defRPr sz="1500" b="1"/>
            </a:lvl6pPr>
            <a:lvl7pPr marL="2546731" indent="0">
              <a:buNone/>
              <a:defRPr sz="1500" b="1"/>
            </a:lvl7pPr>
            <a:lvl8pPr marL="2971184" indent="0">
              <a:buNone/>
              <a:defRPr sz="1500" b="1"/>
            </a:lvl8pPr>
            <a:lvl9pPr marL="3395639" indent="0">
              <a:buNone/>
              <a:defRPr sz="15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</p:spPr>
        <p:txBody>
          <a:bodyPr/>
          <a:lstStyle>
            <a:lvl1pPr>
              <a:defRPr sz="2300"/>
            </a:lvl1pPr>
            <a:lvl2pPr>
              <a:defRPr sz="18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1EB99D-4070-4E7C-ADB0-B0EC99AFE92B}" type="slidenum">
              <a:rPr lang="en-US" altLang="zh-CN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19428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5C6E80-523D-4359-9BFA-3D0D20CFEAF0}" type="slidenum">
              <a:rPr lang="en-US" altLang="zh-CN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453567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9A1A7-C204-4BD3-AB28-F89B1A9A519C}" type="slidenum">
              <a:rPr lang="en-US" altLang="zh-CN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209996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4" y="227548"/>
            <a:ext cx="3008313" cy="968375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6"/>
            <a:ext cx="5111750" cy="4877594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3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4" y="1195920"/>
            <a:ext cx="3008313" cy="3909219"/>
          </a:xfrm>
        </p:spPr>
        <p:txBody>
          <a:bodyPr/>
          <a:lstStyle>
            <a:lvl1pPr marL="0" indent="0">
              <a:buNone/>
              <a:defRPr sz="1300"/>
            </a:lvl1pPr>
            <a:lvl2pPr marL="424455" indent="0">
              <a:buNone/>
              <a:defRPr sz="1100"/>
            </a:lvl2pPr>
            <a:lvl3pPr marL="848910" indent="0">
              <a:buNone/>
              <a:defRPr sz="900"/>
            </a:lvl3pPr>
            <a:lvl4pPr marL="1273366" indent="0">
              <a:buNone/>
              <a:defRPr sz="800"/>
            </a:lvl4pPr>
            <a:lvl5pPr marL="1697820" indent="0">
              <a:buNone/>
              <a:defRPr sz="800"/>
            </a:lvl5pPr>
            <a:lvl6pPr marL="2122276" indent="0">
              <a:buNone/>
              <a:defRPr sz="800"/>
            </a:lvl6pPr>
            <a:lvl7pPr marL="2546731" indent="0">
              <a:buNone/>
              <a:defRPr sz="800"/>
            </a:lvl7pPr>
            <a:lvl8pPr marL="2971184" indent="0">
              <a:buNone/>
              <a:defRPr sz="800"/>
            </a:lvl8pPr>
            <a:lvl9pPr marL="3395639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931E1-C98D-4CE3-AB21-F4534F4CF7F9}" type="slidenum">
              <a:rPr lang="en-US" altLang="zh-CN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832787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3"/>
            <a:ext cx="5486400" cy="472282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000"/>
            </a:lvl1pPr>
            <a:lvl2pPr marL="424455" indent="0">
              <a:buNone/>
              <a:defRPr sz="2600"/>
            </a:lvl2pPr>
            <a:lvl3pPr marL="848910" indent="0">
              <a:buNone/>
              <a:defRPr sz="2300"/>
            </a:lvl3pPr>
            <a:lvl4pPr marL="1273366" indent="0">
              <a:buNone/>
              <a:defRPr sz="1800"/>
            </a:lvl4pPr>
            <a:lvl5pPr marL="1697820" indent="0">
              <a:buNone/>
              <a:defRPr sz="1800"/>
            </a:lvl5pPr>
            <a:lvl6pPr marL="2122276" indent="0">
              <a:buNone/>
              <a:defRPr sz="1800"/>
            </a:lvl6pPr>
            <a:lvl7pPr marL="2546731" indent="0">
              <a:buNone/>
              <a:defRPr sz="1800"/>
            </a:lvl7pPr>
            <a:lvl8pPr marL="2971184" indent="0">
              <a:buNone/>
              <a:defRPr sz="1800"/>
            </a:lvl8pPr>
            <a:lvl9pPr marL="3395639" indent="0">
              <a:buNone/>
              <a:defRPr sz="18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5"/>
            <a:ext cx="5486400" cy="670718"/>
          </a:xfrm>
        </p:spPr>
        <p:txBody>
          <a:bodyPr/>
          <a:lstStyle>
            <a:lvl1pPr marL="0" indent="0">
              <a:buNone/>
              <a:defRPr sz="1300"/>
            </a:lvl1pPr>
            <a:lvl2pPr marL="424455" indent="0">
              <a:buNone/>
              <a:defRPr sz="1100"/>
            </a:lvl2pPr>
            <a:lvl3pPr marL="848910" indent="0">
              <a:buNone/>
              <a:defRPr sz="900"/>
            </a:lvl3pPr>
            <a:lvl4pPr marL="1273366" indent="0">
              <a:buNone/>
              <a:defRPr sz="800"/>
            </a:lvl4pPr>
            <a:lvl5pPr marL="1697820" indent="0">
              <a:buNone/>
              <a:defRPr sz="800"/>
            </a:lvl5pPr>
            <a:lvl6pPr marL="2122276" indent="0">
              <a:buNone/>
              <a:defRPr sz="800"/>
            </a:lvl6pPr>
            <a:lvl7pPr marL="2546731" indent="0">
              <a:buNone/>
              <a:defRPr sz="800"/>
            </a:lvl7pPr>
            <a:lvl8pPr marL="2971184" indent="0">
              <a:buNone/>
              <a:defRPr sz="800"/>
            </a:lvl8pPr>
            <a:lvl9pPr marL="3395639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F8772A-495B-4349-81FB-E56C24068917}" type="slidenum">
              <a:rPr lang="en-US" altLang="zh-CN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462774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F7337B-74F6-49D1-8C8B-BE10E621EE52}" type="slidenum">
              <a:rPr lang="en-US" altLang="zh-CN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05451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D1EBB-3981-4766-A147-48C338F0FF9D}" type="datetime1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61187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541967" y="228865"/>
            <a:ext cx="1693862" cy="424920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6" y="228865"/>
            <a:ext cx="4932363" cy="424920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BDF2F-495F-4C68-ACAB-3CD168BCDF4F}" type="slidenum">
              <a:rPr lang="en-US" altLang="zh-CN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232356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0" y="228865"/>
            <a:ext cx="6778625" cy="9525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57210" y="1333503"/>
            <a:ext cx="6778625" cy="3144573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单击图标添加图表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028189-11AE-401A-ACCC-A530BF5F54FD}" type="slidenum">
              <a:rPr lang="en-US" altLang="zh-CN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850185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Documents and Settings\鱼不愚\桌面\1副本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71549" y="4286263"/>
            <a:ext cx="7072361" cy="1012040"/>
          </a:xfrm>
        </p:spPr>
        <p:txBody>
          <a:bodyPr>
            <a:normAutofit/>
          </a:bodyPr>
          <a:lstStyle>
            <a:lvl1pPr algn="ctr">
              <a:defRPr sz="3300">
                <a:solidFill>
                  <a:srgbClr val="006600"/>
                </a:solidFill>
                <a:latin typeface="汉仪秀英体简" pitchFamily="49" charset="-122"/>
                <a:ea typeface="汉仪秀英体简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33333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33333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C674E-217D-4DE5-BC00-280F06DC8D40}" type="slidenum">
              <a:rPr lang="zh-CN" altLang="en-US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9225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173" y="508000"/>
            <a:ext cx="7769679" cy="9525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8536" y="1398134"/>
            <a:ext cx="3819525" cy="3429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38689" y="1398134"/>
            <a:ext cx="3819525" cy="34290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5" name="矩形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6" name="矩形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7" name="矩形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89F0CB-E2E7-412B-9B7B-05D14ECB9467}" type="slidenum">
              <a:rPr lang="zh-CN" altLang="en-US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7475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标题，文本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173" y="508000"/>
            <a:ext cx="7769679" cy="9525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8536" y="1398134"/>
            <a:ext cx="3819525" cy="3429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/>
          </p:nvPr>
        </p:nvSpPr>
        <p:spPr>
          <a:xfrm>
            <a:off x="4638689" y="1398134"/>
            <a:ext cx="3819525" cy="34290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5" name="矩形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6" name="矩形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7" name="矩形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7D31F-CAAB-423B-A1BC-085D8463AE5F}" type="slidenum">
              <a:rPr lang="zh-CN" altLang="en-US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26439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3935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6535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8495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108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909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31" y="227548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31" y="119592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122" indent="0">
              <a:buNone/>
              <a:defRPr sz="1200"/>
            </a:lvl2pPr>
            <a:lvl3pPr marL="914245" indent="0">
              <a:buNone/>
              <a:defRPr sz="1000"/>
            </a:lvl3pPr>
            <a:lvl4pPr marL="1371366" indent="0">
              <a:buNone/>
              <a:defRPr sz="900"/>
            </a:lvl4pPr>
            <a:lvl5pPr marL="1828489" indent="0">
              <a:buNone/>
              <a:defRPr sz="900"/>
            </a:lvl5pPr>
            <a:lvl6pPr marL="2285612" indent="0">
              <a:buNone/>
              <a:defRPr sz="900"/>
            </a:lvl6pPr>
            <a:lvl7pPr marL="2742734" indent="0">
              <a:buNone/>
              <a:defRPr sz="900"/>
            </a:lvl7pPr>
            <a:lvl8pPr marL="3199856" indent="0">
              <a:buNone/>
              <a:defRPr sz="900"/>
            </a:lvl8pPr>
            <a:lvl9pPr marL="365697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B785-8DD6-4011-B9E1-D6BB2B959663}" type="datetime1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69960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3990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048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742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40409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9158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C41D-4723-4530-AAF0-7812140C9F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A013-238A-4EE3-86EB-71E5DAE0ECA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2752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163" y="508000"/>
            <a:ext cx="7769679" cy="9525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8526" y="1398134"/>
            <a:ext cx="3819525" cy="3429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38679" y="1398134"/>
            <a:ext cx="3819525" cy="34290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5" name="矩形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89F0CB-E2E7-412B-9B7B-05D14ECB946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207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122" indent="0">
              <a:buNone/>
              <a:defRPr sz="2800"/>
            </a:lvl2pPr>
            <a:lvl3pPr marL="914245" indent="0">
              <a:buNone/>
              <a:defRPr sz="2400"/>
            </a:lvl3pPr>
            <a:lvl4pPr marL="1371366" indent="0">
              <a:buNone/>
              <a:defRPr sz="2000"/>
            </a:lvl4pPr>
            <a:lvl5pPr marL="1828489" indent="0">
              <a:buNone/>
              <a:defRPr sz="2000"/>
            </a:lvl5pPr>
            <a:lvl6pPr marL="2285612" indent="0">
              <a:buNone/>
              <a:defRPr sz="2000"/>
            </a:lvl6pPr>
            <a:lvl7pPr marL="2742734" indent="0">
              <a:buNone/>
              <a:defRPr sz="2000"/>
            </a:lvl7pPr>
            <a:lvl8pPr marL="3199856" indent="0">
              <a:buNone/>
              <a:defRPr sz="2000"/>
            </a:lvl8pPr>
            <a:lvl9pPr marL="365697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122" indent="0">
              <a:buNone/>
              <a:defRPr sz="1200"/>
            </a:lvl2pPr>
            <a:lvl3pPr marL="914245" indent="0">
              <a:buNone/>
              <a:defRPr sz="1000"/>
            </a:lvl3pPr>
            <a:lvl4pPr marL="1371366" indent="0">
              <a:buNone/>
              <a:defRPr sz="900"/>
            </a:lvl4pPr>
            <a:lvl5pPr marL="1828489" indent="0">
              <a:buNone/>
              <a:defRPr sz="900"/>
            </a:lvl5pPr>
            <a:lvl6pPr marL="2285612" indent="0">
              <a:buNone/>
              <a:defRPr sz="900"/>
            </a:lvl6pPr>
            <a:lvl7pPr marL="2742734" indent="0">
              <a:buNone/>
              <a:defRPr sz="900"/>
            </a:lvl7pPr>
            <a:lvl8pPr marL="3199856" indent="0">
              <a:buNone/>
              <a:defRPr sz="900"/>
            </a:lvl8pPr>
            <a:lvl9pPr marL="365697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80244-FB71-4704-A9D9-781306A2E177}" type="datetime1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441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61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24" tIns="45712" rIns="91424" bIns="45712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2" y="5296993"/>
            <a:ext cx="2133600" cy="30427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2623D-0AC2-478E-9AE2-8E3FAE8B02EB}" type="datetime1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2" y="5296993"/>
            <a:ext cx="2895600" cy="30427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93"/>
            <a:ext cx="2133600" cy="30427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01985-5BC8-46E9-A2C4-BFCC08C12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320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68" r:id="rId12"/>
    <p:sldLayoutId id="2147483824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245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842" indent="-342842" algn="l" defTabSz="91424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824" indent="-285702" algn="l" defTabSz="91424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2806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99928" indent="-228561" algn="l" defTabSz="9142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050" indent="-228561" algn="l" defTabSz="9142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173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95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17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40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2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5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6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9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12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34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56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78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24" tIns="45712" rIns="91424" bIns="45712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2" y="5296969"/>
            <a:ext cx="2133600" cy="30427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prstClr val="black">
                  <a:tint val="75000"/>
                </a:prstClr>
              </a:solidFill>
              <a:latin typeface="Tahoma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2" y="5296969"/>
            <a:ext cx="2895600" cy="30427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prstClr val="black">
                  <a:tint val="75000"/>
                </a:prstClr>
              </a:solidFill>
              <a:latin typeface="Tahoma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9"/>
            <a:ext cx="2133600" cy="30427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05D9374-6976-423F-BB7D-AD275B4E72BF}" type="slidenum">
              <a:rPr kumimoji="1" lang="en-US" altLang="zh-CN" smtClean="0">
                <a:solidFill>
                  <a:prstClr val="black">
                    <a:tint val="75000"/>
                  </a:prstClr>
                </a:solidFill>
                <a:latin typeface="Tahom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prstClr val="black">
                  <a:tint val="75000"/>
                </a:prstClr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4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24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2" indent="-342842" algn="l" defTabSz="91424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24" indent="-285702" algn="l" defTabSz="91424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6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28" indent="-228561" algn="l" defTabSz="9142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50" indent="-228561" algn="l" defTabSz="9142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73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95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17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40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2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5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6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9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12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34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56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78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24" tIns="45712" rIns="91424" bIns="45712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2" y="5296993"/>
            <a:ext cx="2133600" cy="30427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2623D-0AC2-478E-9AE2-8E3FAE8B02E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2" y="5296993"/>
            <a:ext cx="2895600" cy="30427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框架群：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181124238  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我的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QQ</a:t>
            </a:r>
            <a:r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：</a:t>
            </a:r>
            <a:r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307087558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93"/>
            <a:ext cx="2133600" cy="30427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01985-5BC8-46E9-A2C4-BFCC08C1213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49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245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842" indent="-342842" algn="l" defTabSz="91424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824" indent="-285702" algn="l" defTabSz="91424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2806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99928" indent="-228561" algn="l" defTabSz="9142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050" indent="-228561" algn="l" defTabSz="9142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173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95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17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40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2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5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6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9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12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34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56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78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24" tIns="45712" rIns="91424" bIns="45712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2" y="5296968"/>
            <a:ext cx="2133600" cy="30427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1C41D-4723-4530-AAF0-7812140C9F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2" y="5296968"/>
            <a:ext cx="2895600" cy="30427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8"/>
            <a:ext cx="2133600" cy="30427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AA013-238A-4EE3-86EB-71E5DAE0ECA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01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txStyles>
    <p:titleStyle>
      <a:lvl1pPr algn="ctr" defTabSz="91424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2" indent="-342842" algn="l" defTabSz="91424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24" indent="-285702" algn="l" defTabSz="91424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6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28" indent="-228561" algn="l" defTabSz="9142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50" indent="-228561" algn="l" defTabSz="9142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73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95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17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40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2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5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6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9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12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34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56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78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24" tIns="45712" rIns="91424" bIns="45712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2" y="5296966"/>
            <a:ext cx="2133600" cy="30427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1C41D-4723-4530-AAF0-7812140C9F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2015/12/3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2" y="5296966"/>
            <a:ext cx="2895600" cy="30427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6"/>
            <a:ext cx="2133600" cy="304271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AA013-238A-4EE3-86EB-71E5DAE0ECA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609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txStyles>
    <p:titleStyle>
      <a:lvl1pPr algn="ctr" defTabSz="91424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2" indent="-342842" algn="l" defTabSz="91424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24" indent="-285702" algn="l" defTabSz="91424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6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28" indent="-228561" algn="l" defTabSz="9142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50" indent="-228561" algn="l" defTabSz="9142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73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95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17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40" indent="-228561" algn="l" defTabSz="91424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2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5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6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9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12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34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56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78" algn="l" defTabSz="9142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0" y="4777982"/>
            <a:ext cx="8892540" cy="660797"/>
          </a:xfrm>
          <a:prstGeom prst="rect">
            <a:avLst/>
          </a:prstGeom>
          <a:solidFill>
            <a:srgbClr val="00509B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4890" tIns="42445" rIns="84890" bIns="42445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000">
              <a:solidFill>
                <a:srgbClr val="333333"/>
              </a:solidFill>
              <a:latin typeface="Arial" pitchFamily="34" charset="0"/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677799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890" tIns="42445" rIns="84890" bIns="42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33504"/>
            <a:ext cx="6777990" cy="314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890" tIns="42445" rIns="84890" bIns="42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204223"/>
            <a:ext cx="2133124" cy="39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4890" tIns="42445" rIns="84890" bIns="42445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677" y="5204223"/>
            <a:ext cx="2894648" cy="39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4890" tIns="42445" rIns="84890" bIns="42445" numCol="1" anchor="t" anchorCtr="0" compatLnSpc="1">
            <a:prstTxWarp prst="textNoShape">
              <a:avLst/>
            </a:prstTxWarp>
          </a:bodyPr>
          <a:lstStyle>
            <a:lvl1pPr algn="ctr">
              <a:defRPr sz="1300"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689" y="5204223"/>
            <a:ext cx="2133123" cy="39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4890" tIns="42445" rIns="84890" bIns="42445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B377BF-8CB8-4938-8011-06F2851A0490}" type="slidenum">
              <a:rPr lang="en-US" altLang="zh-CN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468640" y="5138739"/>
            <a:ext cx="2877503" cy="22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4890" tIns="42445" rIns="84890" bIns="42445">
            <a:spAutoFit/>
          </a:bodyPr>
          <a:lstStyle/>
          <a:p>
            <a:pPr defTabSz="84006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dirty="0">
                <a:solidFill>
                  <a:srgbClr val="FFFFFF"/>
                </a:solidFill>
                <a:latin typeface="黑体" pitchFamily="2" charset="-122"/>
              </a:rPr>
              <a:t>东软绝密</a:t>
            </a:r>
            <a:r>
              <a:rPr lang="en-US" altLang="zh-CN" sz="900" dirty="0">
                <a:solidFill>
                  <a:srgbClr val="FFFFFF"/>
                </a:solidFill>
                <a:latin typeface="黑体" pitchFamily="2" charset="-122"/>
              </a:rPr>
              <a:t>/</a:t>
            </a:r>
            <a:r>
              <a:rPr lang="zh-CN" altLang="en-US" sz="900" dirty="0">
                <a:solidFill>
                  <a:srgbClr val="FFFFFF"/>
                </a:solidFill>
                <a:latin typeface="黑体" pitchFamily="2" charset="-122"/>
              </a:rPr>
              <a:t>秘密</a:t>
            </a:r>
            <a:r>
              <a:rPr lang="en-US" altLang="zh-CN" sz="900" dirty="0">
                <a:solidFill>
                  <a:srgbClr val="FFFFFF"/>
                </a:solidFill>
                <a:latin typeface="黑体" pitchFamily="2" charset="-122"/>
              </a:rPr>
              <a:t>/</a:t>
            </a:r>
            <a:r>
              <a:rPr lang="zh-CN" altLang="en-US" sz="900" dirty="0">
                <a:solidFill>
                  <a:srgbClr val="FFFFFF"/>
                </a:solidFill>
                <a:latin typeface="黑体" pitchFamily="2" charset="-122"/>
              </a:rPr>
              <a:t>内部公开</a:t>
            </a:r>
          </a:p>
        </p:txBody>
      </p:sp>
      <p:pic>
        <p:nvPicPr>
          <p:cNvPr id="10249" name="Picture 17" descr="b-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6" r="3656" b="11111"/>
          <a:stretch>
            <a:fillRect/>
          </a:stretch>
        </p:blipFill>
        <p:spPr bwMode="auto">
          <a:xfrm>
            <a:off x="7163764" y="4993483"/>
            <a:ext cx="1224439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52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34" charset="0"/>
          <a:ea typeface="黑体" pitchFamily="2" charset="-122"/>
        </a:defRPr>
      </a:lvl5pPr>
      <a:lvl6pPr marL="424455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34" charset="0"/>
          <a:ea typeface="黑体" pitchFamily="2" charset="-122"/>
        </a:defRPr>
      </a:lvl6pPr>
      <a:lvl7pPr marL="84891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34" charset="0"/>
          <a:ea typeface="黑体" pitchFamily="2" charset="-122"/>
        </a:defRPr>
      </a:lvl7pPr>
      <a:lvl8pPr marL="1273366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34" charset="0"/>
          <a:ea typeface="黑体" pitchFamily="2" charset="-122"/>
        </a:defRPr>
      </a:lvl8pPr>
      <a:lvl9pPr marL="169782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34" charset="0"/>
          <a:ea typeface="黑体" pitchFamily="2" charset="-122"/>
        </a:defRPr>
      </a:lvl9pPr>
    </p:titleStyle>
    <p:bodyStyle>
      <a:lvl1pPr marL="315694" indent="-315694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7101" indent="-262636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058506" indent="-209579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482969" indent="-209579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1907433" indent="-209579" algn="l" rtl="0" eaLnBrk="0" fontAlgn="base" hangingPunct="0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334503" indent="-212227" algn="l" rtl="0" eaLnBrk="1" fontAlgn="base" hangingPunct="1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758957" indent="-212227" algn="l" rtl="0" eaLnBrk="1" fontAlgn="base" hangingPunct="1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183413" indent="-212227" algn="l" rtl="0" eaLnBrk="1" fontAlgn="base" hangingPunct="1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607866" indent="-212227" algn="l" rtl="0" eaLnBrk="1" fontAlgn="base" hangingPunct="1">
        <a:spcBef>
          <a:spcPct val="0"/>
        </a:spcBef>
        <a:spcAft>
          <a:spcPct val="0"/>
        </a:spcAft>
        <a:buClr>
          <a:srgbClr val="777777"/>
        </a:buClr>
        <a:buSzPct val="8500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84891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24455" algn="l" defTabSz="84891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48910" algn="l" defTabSz="84891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73366" algn="l" defTabSz="84891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97820" algn="l" defTabSz="84891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22276" algn="l" defTabSz="84891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46731" algn="l" defTabSz="84891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71184" algn="l" defTabSz="84891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95639" algn="l" defTabSz="84891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7D1C41D-4723-4530-AAF0-7812140C9F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2015/12/3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BEAA013-238A-4EE3-86EB-71E5DAE0ECA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00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hongliangpan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__1.vsd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156177" y="5161764"/>
            <a:ext cx="1415740" cy="461649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扬帆起航</a:t>
            </a: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899592" y="553251"/>
            <a:ext cx="7632848" cy="4524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2" rIns="91424" bIns="45712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Courier New" pitchFamily="49" charset="0"/>
                <a:sym typeface="Courier New" pitchFamily="49" charset="0"/>
              </a:rPr>
              <a:t>圈复杂度</a:t>
            </a:r>
            <a:endParaRPr lang="en-US" altLang="zh-CN" sz="3600" b="1" dirty="0">
              <a:solidFill>
                <a:schemeClr val="bg1"/>
              </a:solidFill>
              <a:latin typeface="Courier New" pitchFamily="49" charset="0"/>
              <a:sym typeface="Courier New" pitchFamily="49" charset="0"/>
            </a:endParaRPr>
          </a:p>
          <a:p>
            <a:pPr algn="ctr"/>
            <a:r>
              <a:rPr lang="en-US" altLang="zh-CN" sz="3600" dirty="0" err="1">
                <a:solidFill>
                  <a:schemeClr val="bg1">
                    <a:lumMod val="95000"/>
                  </a:schemeClr>
                </a:solidFill>
              </a:rPr>
              <a:t>Cyclomatic</a:t>
            </a: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</a:rPr>
              <a:t> Complexity is 17 (max allowed is 7).</a:t>
            </a:r>
          </a:p>
          <a:p>
            <a:pPr algn="ctr"/>
            <a:endParaRPr lang="en-US" altLang="zh-CN" sz="36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zh-CN" sz="3600" dirty="0" err="1"/>
              <a:t>Cyclomatic</a:t>
            </a:r>
            <a:r>
              <a:rPr lang="en-US" altLang="zh-CN" sz="3600" dirty="0"/>
              <a:t> Complexity is X (max allowed is X)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zh-CN" altLang="en-US" sz="3600" dirty="0">
              <a:solidFill>
                <a:schemeClr val="bg1"/>
              </a:solidFill>
            </a:endParaRPr>
          </a:p>
          <a:p>
            <a:pPr algn="ctr"/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>
          <a:xfrm>
            <a:off x="2411762" y="5296993"/>
            <a:ext cx="3608040" cy="304271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hlinkClick r:id="rId2"/>
              </a:rPr>
              <a:t>hongliangpan@gmail.com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我的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QQ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</a:rPr>
              <a:t>：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</a:rPr>
              <a:t>28797575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37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900000">
                                          <p:cBhvr>
                                            <p:cTn id="6" dur="3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grpId="2" nodeType="withEffect" p14:presetBounceEnd="68000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 2.22222E-6 L 0 0.36305 " pathEditMode="relative" rAng="0" ptsTypes="AA" p14:bounceEnd="68000">
                                          <p:cBhvr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1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grpId="1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Rot by="900000" p14:bounceEnd="100000">
                                          <p:cBhvr>
                                            <p:cTn id="10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42" presetClass="path" presetSubtype="0" accel="50000" decel="5000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35 0.36194 L 0.37795 0.36028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906" y="-8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8" grpId="1"/>
          <p:bldP spid="18" grpId="2"/>
          <p:bldP spid="18" grpId="3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900000">
                                          <p:cBhvr>
                                            <p:cTn id="6" dur="3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grpId="2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 2.22222E-6 L 0 0.36305 " pathEditMode="relative" rAng="0" ptsTypes="AA">
                                          <p:cBhvr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1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900000">
                                          <p:cBhvr>
                                            <p:cTn id="10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42" presetClass="path" presetSubtype="0" accel="50000" decel="5000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35 0.36194 L 0.37795 0.36028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906" y="-8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8" grpId="1"/>
          <p:bldP spid="18" grpId="2"/>
          <p:bldP spid="18" grpId="3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dl.iteye.com/upload/attachment/273855/965bd6ee-2fd9-3494-8589-21361e14259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933450"/>
            <a:ext cx="4686300" cy="3848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563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" y="0"/>
            <a:ext cx="12192000" cy="6858000"/>
          </a:xfr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/>
          <a:p>
            <a:r>
              <a:rPr lang="zh-CN" altLang="en-US" dirty="0" smtClean="0"/>
              <a:t>圈复杂度 计算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1633364"/>
            <a:ext cx="4032448" cy="258530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</a:rPr>
              <a:t>概念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计算方法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检查工具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二不二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重构方法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案例分析</a:t>
            </a:r>
            <a:endParaRPr lang="en-US" altLang="zh-CN" b="1" dirty="0">
              <a:solidFill>
                <a:srgbClr val="FFC000"/>
              </a:solidFill>
            </a:endParaRPr>
          </a:p>
          <a:p>
            <a:endParaRPr lang="en-US" altLang="zh-CN" b="1" dirty="0" smtClean="0">
              <a:solidFill>
                <a:srgbClr val="FFC000"/>
              </a:solidFill>
            </a:endParaRPr>
          </a:p>
          <a:p>
            <a:endParaRPr lang="en-US" altLang="zh-CN" b="1" dirty="0">
              <a:solidFill>
                <a:srgbClr val="FFC000"/>
              </a:solidFill>
            </a:endParaRPr>
          </a:p>
          <a:p>
            <a:endParaRPr lang="zh-CN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4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如果一个模块流程如下有</a:t>
            </a:r>
            <a:r>
              <a:rPr lang="en-US" altLang="zh-CN" dirty="0"/>
              <a:t>e</a:t>
            </a:r>
            <a:r>
              <a:rPr lang="zh-CN" altLang="en-US" dirty="0"/>
              <a:t>条边</a:t>
            </a:r>
            <a:r>
              <a:rPr lang="en-US" altLang="zh-CN" dirty="0"/>
              <a:t>n</a:t>
            </a:r>
            <a:r>
              <a:rPr lang="zh-CN" altLang="en-US" dirty="0"/>
              <a:t>个节点，它的圈复杂度</a:t>
            </a:r>
            <a:r>
              <a:rPr lang="en-US" altLang="zh-CN" dirty="0"/>
              <a:t>v(G) = e-n+2</a:t>
            </a:r>
          </a:p>
          <a:p>
            <a:r>
              <a:rPr lang="zh-CN" altLang="en-US" dirty="0"/>
              <a:t>例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28559"/>
            <a:ext cx="255166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333333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:</a:t>
            </a:r>
            <a:endParaRPr lang="zh-CN" altLang="zh-CN" sz="600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333333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 </a:t>
            </a:r>
            <a:endParaRPr lang="zh-CN" altLang="zh-CN" sz="15400" dirty="0">
              <a:solidFill>
                <a:srgbClr val="333333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pic>
        <p:nvPicPr>
          <p:cNvPr id="6146" name="Picture 2" descr="http://img.my.csdn.net/uploads/201301/14/1358148951_89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641478"/>
            <a:ext cx="31813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3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圈复杂度的计算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/>
              <a:t> </a:t>
            </a:r>
            <a:r>
              <a:rPr lang="zh-CN" altLang="en-US" b="1" dirty="0">
                <a:solidFill>
                  <a:srgbClr val="FFC000"/>
                </a:solidFill>
              </a:rPr>
              <a:t>圈复杂度</a:t>
            </a:r>
            <a:r>
              <a:rPr lang="en-US" altLang="zh-CN" b="1" dirty="0">
                <a:solidFill>
                  <a:srgbClr val="FFC000"/>
                </a:solidFill>
              </a:rPr>
              <a:t>(</a:t>
            </a:r>
            <a:r>
              <a:rPr lang="en-US" altLang="zh-CN" b="1" dirty="0" err="1">
                <a:solidFill>
                  <a:srgbClr val="FFC000"/>
                </a:solidFill>
              </a:rPr>
              <a:t>cyclomatic</a:t>
            </a:r>
            <a:r>
              <a:rPr lang="en-US" altLang="zh-CN" b="1" dirty="0">
                <a:solidFill>
                  <a:srgbClr val="FFC000"/>
                </a:solidFill>
              </a:rPr>
              <a:t> complexity): M = E − N + 2P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    </a:t>
            </a:r>
            <a:r>
              <a:rPr lang="en-US" altLang="zh-CN" dirty="0"/>
              <a:t>E: </a:t>
            </a:r>
            <a:r>
              <a:rPr lang="zh-CN" altLang="en-US" dirty="0"/>
              <a:t>边的数量</a:t>
            </a:r>
            <a:br>
              <a:rPr lang="zh-CN" altLang="en-US" dirty="0"/>
            </a:br>
            <a:r>
              <a:rPr lang="zh-CN" altLang="en-US" dirty="0"/>
              <a:t>    </a:t>
            </a:r>
            <a:r>
              <a:rPr lang="en-US" altLang="zh-CN" dirty="0"/>
              <a:t>N: </a:t>
            </a:r>
            <a:r>
              <a:rPr lang="zh-CN" altLang="en-US" dirty="0"/>
              <a:t>节点的数量</a:t>
            </a:r>
            <a:br>
              <a:rPr lang="zh-CN" altLang="en-US" dirty="0"/>
            </a:br>
            <a:r>
              <a:rPr lang="zh-CN" altLang="en-US" dirty="0"/>
              <a:t>    </a:t>
            </a:r>
            <a:r>
              <a:rPr lang="en-US" altLang="zh-CN" dirty="0"/>
              <a:t>P: </a:t>
            </a:r>
            <a:r>
              <a:rPr lang="zh-CN" altLang="en-US" dirty="0" smtClean="0"/>
              <a:t>分离部分的数量，一般为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，都是联通的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   </a:t>
            </a:r>
            <a:r>
              <a:rPr lang="zh-CN" altLang="en-US" b="1" dirty="0"/>
              <a:t> </a:t>
            </a:r>
            <a:r>
              <a:rPr lang="zh-CN" altLang="en-US" b="1" dirty="0">
                <a:solidFill>
                  <a:srgbClr val="FFC000"/>
                </a:solidFill>
              </a:rPr>
              <a:t>圈数</a:t>
            </a:r>
            <a:r>
              <a:rPr lang="en-US" altLang="zh-CN" b="1" dirty="0">
                <a:solidFill>
                  <a:srgbClr val="FFC000"/>
                </a:solidFill>
              </a:rPr>
              <a:t>(</a:t>
            </a:r>
            <a:r>
              <a:rPr lang="en-US" altLang="zh-CN" b="1" dirty="0" err="1">
                <a:solidFill>
                  <a:srgbClr val="FFC000"/>
                </a:solidFill>
              </a:rPr>
              <a:t>cyclomatic</a:t>
            </a:r>
            <a:r>
              <a:rPr lang="en-US" altLang="zh-CN" b="1" dirty="0">
                <a:solidFill>
                  <a:srgbClr val="FFC000"/>
                </a:solidFill>
              </a:rPr>
              <a:t> number): M = E − N + P</a:t>
            </a:r>
            <a:r>
              <a:rPr lang="zh-CN" altLang="en-US" b="1" dirty="0">
                <a:solidFill>
                  <a:srgbClr val="FFC000"/>
                </a:solidFill>
              </a:rPr>
              <a:t/>
            </a:r>
            <a:br>
              <a:rPr lang="zh-CN" altLang="en-US" b="1" dirty="0">
                <a:solidFill>
                  <a:srgbClr val="FFC000"/>
                </a:solidFill>
              </a:rPr>
            </a:br>
            <a:r>
              <a:rPr lang="zh-CN" altLang="en-US" dirty="0"/>
              <a:t>    </a:t>
            </a:r>
            <a:r>
              <a:rPr lang="en-US" altLang="zh-CN" dirty="0"/>
              <a:t>E,N,P</a:t>
            </a:r>
            <a:r>
              <a:rPr lang="zh-CN" altLang="en-US" dirty="0"/>
              <a:t>参数同上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    圈复杂度和圈数之间的关系为</a:t>
            </a:r>
            <a:r>
              <a:rPr lang="en-US" altLang="zh-CN" dirty="0"/>
              <a:t>: 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    对有向图</a:t>
            </a:r>
            <a:r>
              <a:rPr lang="en-US" altLang="zh-CN" dirty="0"/>
              <a:t>A</a:t>
            </a:r>
            <a:r>
              <a:rPr lang="zh-CN" altLang="en-US" dirty="0"/>
              <a:t>，将</a:t>
            </a:r>
            <a:r>
              <a:rPr lang="en-US" altLang="zh-CN" dirty="0"/>
              <a:t>A</a:t>
            </a:r>
            <a:r>
              <a:rPr lang="zh-CN" altLang="en-US" dirty="0"/>
              <a:t>的每个出口</a:t>
            </a:r>
            <a:r>
              <a:rPr lang="en-US" altLang="zh-CN" dirty="0"/>
              <a:t>(exit)</a:t>
            </a:r>
            <a:r>
              <a:rPr lang="zh-CN" altLang="en-US" dirty="0"/>
              <a:t>与相应的入口</a:t>
            </a:r>
            <a:r>
              <a:rPr lang="en-US" altLang="zh-CN" dirty="0"/>
              <a:t>(entrance)</a:t>
            </a:r>
            <a:r>
              <a:rPr lang="zh-CN" altLang="en-US" dirty="0"/>
              <a:t>相连得到有向图</a:t>
            </a:r>
            <a:r>
              <a:rPr lang="en-US" altLang="zh-CN" dirty="0"/>
              <a:t>B</a:t>
            </a:r>
            <a:r>
              <a:rPr lang="zh-CN" altLang="en-US" dirty="0"/>
              <a:t>，则</a:t>
            </a:r>
            <a:r>
              <a:rPr lang="en-US" altLang="zh-CN" dirty="0"/>
              <a:t>A</a:t>
            </a:r>
            <a:r>
              <a:rPr lang="zh-CN" altLang="en-US" dirty="0"/>
              <a:t>的圈复杂度与</a:t>
            </a:r>
            <a:r>
              <a:rPr lang="en-US" altLang="zh-CN" dirty="0"/>
              <a:t>B</a:t>
            </a:r>
            <a:r>
              <a:rPr lang="zh-CN" altLang="en-US" dirty="0"/>
              <a:t>的圈数相等</a:t>
            </a:r>
            <a:br>
              <a:rPr lang="zh-CN" altLang="en-US" dirty="0"/>
            </a:br>
            <a:r>
              <a:rPr lang="zh-CN" altLang="en-US" dirty="0"/>
              <a:t>    圈复杂度又叫做</a:t>
            </a:r>
            <a:r>
              <a:rPr lang="en-US" altLang="zh-CN" dirty="0"/>
              <a:t>CC</a:t>
            </a:r>
            <a:r>
              <a:rPr lang="zh-CN" altLang="en-US" dirty="0"/>
              <a:t>复杂度，也可能被称为循环复杂度，它表达的是</a:t>
            </a:r>
            <a:r>
              <a:rPr lang="en-US" altLang="zh-CN" dirty="0"/>
              <a:t>if .. then .. else .., </a:t>
            </a:r>
            <a:r>
              <a:rPr lang="en-US" altLang="zh-CN" dirty="0" err="1"/>
              <a:t>swith</a:t>
            </a:r>
            <a:r>
              <a:rPr lang="en-US" altLang="zh-CN" dirty="0"/>
              <a:t> .. case .., </a:t>
            </a:r>
            <a:r>
              <a:rPr lang="zh-CN" altLang="en-US" dirty="0"/>
              <a:t>循环语句等分支语句造成的程序控制流复杂程度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    </a:t>
            </a:r>
          </a:p>
        </p:txBody>
      </p:sp>
    </p:spTree>
    <p:extLst>
      <p:ext uri="{BB962C8B-B14F-4D97-AF65-F5344CB8AC3E}">
        <p14:creationId xmlns:p14="http://schemas.microsoft.com/office/powerpoint/2010/main" val="308775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计算公式补充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通常使用的计算公式是</a:t>
            </a:r>
            <a:r>
              <a:rPr lang="en-US" altLang="zh-CN" dirty="0"/>
              <a:t>V(G) = e – n + 2 , e </a:t>
            </a:r>
            <a:r>
              <a:rPr lang="zh-CN" altLang="zh-CN" dirty="0"/>
              <a:t>代表在控制流图中的边的数量（对应代码中顺序结构的部分），</a:t>
            </a:r>
            <a:r>
              <a:rPr lang="en-US" altLang="zh-CN" dirty="0"/>
              <a:t>n </a:t>
            </a:r>
            <a:r>
              <a:rPr lang="zh-CN" altLang="zh-CN" dirty="0"/>
              <a:t>代表在控制流图中的节点数量，包括起点和终点（</a:t>
            </a:r>
            <a:r>
              <a:rPr lang="en-US" altLang="zh-CN" dirty="0">
                <a:solidFill>
                  <a:srgbClr val="FFC000"/>
                </a:solidFill>
              </a:rPr>
              <a:t>1</a:t>
            </a:r>
            <a:r>
              <a:rPr lang="zh-CN" altLang="zh-CN" dirty="0">
                <a:solidFill>
                  <a:srgbClr val="FFC000"/>
                </a:solidFill>
              </a:rPr>
              <a:t>、所有终点只计算一次，即便有多个</a:t>
            </a:r>
            <a:r>
              <a:rPr lang="en-US" altLang="zh-CN" dirty="0">
                <a:solidFill>
                  <a:srgbClr val="FFC000"/>
                </a:solidFill>
              </a:rPr>
              <a:t>return</a:t>
            </a:r>
            <a:r>
              <a:rPr lang="zh-CN" altLang="zh-CN" dirty="0">
                <a:solidFill>
                  <a:srgbClr val="FFC000"/>
                </a:solidFill>
              </a:rPr>
              <a:t>或者</a:t>
            </a:r>
            <a:r>
              <a:rPr lang="en-US" altLang="zh-CN" dirty="0">
                <a:solidFill>
                  <a:srgbClr val="FFC000"/>
                </a:solidFill>
              </a:rPr>
              <a:t>throw</a:t>
            </a:r>
            <a:r>
              <a:rPr lang="zh-CN" altLang="zh-CN" dirty="0">
                <a:solidFill>
                  <a:srgbClr val="FFC000"/>
                </a:solidFill>
              </a:rPr>
              <a:t>；</a:t>
            </a:r>
            <a:r>
              <a:rPr lang="en-US" altLang="zh-CN" dirty="0">
                <a:solidFill>
                  <a:srgbClr val="FFC000"/>
                </a:solidFill>
              </a:rPr>
              <a:t>2</a:t>
            </a:r>
            <a:r>
              <a:rPr lang="zh-CN" altLang="zh-CN" dirty="0">
                <a:solidFill>
                  <a:srgbClr val="FFC000"/>
                </a:solidFill>
              </a:rPr>
              <a:t>、节点对应代码中的分支语句</a:t>
            </a:r>
            <a:r>
              <a:rPr lang="zh-CN" altLang="zh-CN" dirty="0"/>
              <a:t>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3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139" y="3540601"/>
            <a:ext cx="15811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http://images.cnblogs.com/cnblogs_com/riccc/test/basis_path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8" y="3507833"/>
            <a:ext cx="21907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5192" y="337229"/>
            <a:ext cx="8229600" cy="320338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例如</a:t>
            </a:r>
            <a:r>
              <a:rPr lang="zh-CN" altLang="en-US" dirty="0"/>
              <a:t>下图示例一个单入口、单出口的程序图</a:t>
            </a:r>
            <a:r>
              <a:rPr lang="en-US" altLang="zh-CN" dirty="0"/>
              <a:t>(</a:t>
            </a:r>
            <a:r>
              <a:rPr lang="zh-CN" altLang="en-US" dirty="0"/>
              <a:t>不是结构化程序图</a:t>
            </a:r>
            <a:r>
              <a:rPr lang="en-US" altLang="zh-CN" dirty="0"/>
              <a:t>)</a:t>
            </a:r>
            <a:r>
              <a:rPr lang="zh-CN" altLang="en-US" dirty="0"/>
              <a:t>，其圈复杂度为</a:t>
            </a:r>
            <a:r>
              <a:rPr lang="en-US" altLang="zh-CN" dirty="0"/>
              <a:t>10-7+2=5</a:t>
            </a:r>
            <a:r>
              <a:rPr lang="en-US" altLang="zh-CN" dirty="0" smtClean="0"/>
              <a:t>:</a:t>
            </a:r>
            <a:endParaRPr lang="en-US" altLang="zh-CN" dirty="0"/>
          </a:p>
          <a:p>
            <a:r>
              <a:rPr lang="zh-CN" altLang="en-US" dirty="0"/>
              <a:t>从节点</a:t>
            </a:r>
            <a:r>
              <a:rPr lang="en-US" altLang="zh-CN" dirty="0"/>
              <a:t>G</a:t>
            </a:r>
            <a:r>
              <a:rPr lang="zh-CN" altLang="en-US" dirty="0"/>
              <a:t>到</a:t>
            </a:r>
            <a:r>
              <a:rPr lang="en-US" altLang="zh-CN" dirty="0"/>
              <a:t>A</a:t>
            </a:r>
            <a:r>
              <a:rPr lang="zh-CN" altLang="en-US" dirty="0"/>
              <a:t>添加一条有向边，则成为一个强连通有向图</a:t>
            </a:r>
            <a:r>
              <a:rPr lang="en-US" altLang="zh-CN" dirty="0"/>
              <a:t>(</a:t>
            </a:r>
            <a:r>
              <a:rPr lang="zh-CN" altLang="en-US" dirty="0"/>
              <a:t>该方法对其它结构化程序图同样适用</a:t>
            </a:r>
            <a:r>
              <a:rPr lang="en-US" altLang="zh-CN" dirty="0"/>
              <a:t>)</a:t>
            </a:r>
            <a:r>
              <a:rPr lang="zh-CN" altLang="en-US" dirty="0"/>
              <a:t>，其圈数为</a:t>
            </a:r>
            <a:r>
              <a:rPr lang="en-US" altLang="zh-CN" dirty="0"/>
              <a:t>11-7+1=5</a:t>
            </a:r>
            <a:r>
              <a:rPr lang="zh-CN" altLang="en-US" dirty="0"/>
              <a:t>，与上图的圈复杂度相同</a:t>
            </a:r>
            <a:r>
              <a:rPr lang="en-US" altLang="zh-CN" dirty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51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333500"/>
            <a:ext cx="4536504" cy="3771636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altLang="zh-CN" dirty="0"/>
              <a:t>   </a:t>
            </a:r>
            <a:r>
              <a:rPr lang="en-US" altLang="zh-CN" b="1" dirty="0"/>
              <a:t>public</a:t>
            </a:r>
            <a:r>
              <a:rPr lang="en-US" altLang="zh-CN" dirty="0"/>
              <a:t> String case2(</a:t>
            </a:r>
            <a:r>
              <a:rPr lang="en-US" altLang="zh-CN" b="1" dirty="0" err="1"/>
              <a:t>int</a:t>
            </a:r>
            <a:r>
              <a:rPr lang="en-US" altLang="zh-CN" dirty="0"/>
              <a:t> index, String string) {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       String </a:t>
            </a:r>
            <a:r>
              <a:rPr lang="en-US" altLang="zh-CN" dirty="0" err="1"/>
              <a:t>returnString</a:t>
            </a:r>
            <a:r>
              <a:rPr lang="en-US" altLang="zh-CN" dirty="0"/>
              <a:t> = </a:t>
            </a:r>
            <a:r>
              <a:rPr lang="en-US" altLang="zh-CN" b="1" dirty="0"/>
              <a:t>null</a:t>
            </a:r>
            <a:r>
              <a:rPr lang="en-US" altLang="zh-CN" dirty="0"/>
              <a:t>;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       </a:t>
            </a:r>
            <a:r>
              <a:rPr lang="en-US" altLang="zh-CN" b="1" dirty="0"/>
              <a:t>if</a:t>
            </a:r>
            <a:r>
              <a:rPr lang="en-US" altLang="zh-CN" dirty="0"/>
              <a:t> (index &lt; 0) {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           </a:t>
            </a:r>
            <a:r>
              <a:rPr lang="en-US" altLang="zh-CN" b="1" dirty="0"/>
              <a:t>throw</a:t>
            </a:r>
            <a:r>
              <a:rPr lang="en-US" altLang="zh-CN" dirty="0"/>
              <a:t> </a:t>
            </a:r>
            <a:r>
              <a:rPr lang="en-US" altLang="zh-CN" b="1" dirty="0"/>
              <a:t>new</a:t>
            </a:r>
            <a:r>
              <a:rPr lang="en-US" altLang="zh-CN" dirty="0"/>
              <a:t> </a:t>
            </a:r>
            <a:r>
              <a:rPr lang="en-US" altLang="zh-CN" dirty="0" err="1"/>
              <a:t>IndexOutOfBoundsException</a:t>
            </a:r>
            <a:r>
              <a:rPr lang="en-US" altLang="zh-CN" dirty="0"/>
              <a:t>("exception &lt;0 ");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       }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       </a:t>
            </a:r>
            <a:r>
              <a:rPr lang="en-US" altLang="zh-CN" b="1" dirty="0"/>
              <a:t>if</a:t>
            </a:r>
            <a:r>
              <a:rPr lang="en-US" altLang="zh-CN" dirty="0"/>
              <a:t> (index == 1) {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           </a:t>
            </a:r>
            <a:r>
              <a:rPr lang="en-US" altLang="zh-CN" b="1" dirty="0"/>
              <a:t>if</a:t>
            </a:r>
            <a:r>
              <a:rPr lang="en-US" altLang="zh-CN" dirty="0"/>
              <a:t> (</a:t>
            </a:r>
            <a:r>
              <a:rPr lang="en-US" altLang="zh-CN" dirty="0" err="1"/>
              <a:t>string.length</a:t>
            </a:r>
            <a:r>
              <a:rPr lang="en-US" altLang="zh-CN" dirty="0"/>
              <a:t>() &lt; 2) {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              </a:t>
            </a:r>
            <a:r>
              <a:rPr lang="en-US" altLang="zh-CN" b="1" dirty="0"/>
              <a:t>return</a:t>
            </a:r>
            <a:r>
              <a:rPr lang="en-US" altLang="zh-CN" dirty="0"/>
              <a:t> string;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           }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           </a:t>
            </a:r>
            <a:r>
              <a:rPr lang="en-US" altLang="zh-CN" dirty="0" err="1"/>
              <a:t>returnString</a:t>
            </a:r>
            <a:r>
              <a:rPr lang="en-US" altLang="zh-CN" dirty="0"/>
              <a:t> = "returnString1";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       } </a:t>
            </a:r>
            <a:r>
              <a:rPr lang="en-US" altLang="zh-CN" b="1" dirty="0"/>
              <a:t>else</a:t>
            </a:r>
            <a:r>
              <a:rPr lang="en-US" altLang="zh-CN" dirty="0"/>
              <a:t> </a:t>
            </a:r>
            <a:r>
              <a:rPr lang="en-US" altLang="zh-CN" b="1" dirty="0"/>
              <a:t>if</a:t>
            </a:r>
            <a:r>
              <a:rPr lang="en-US" altLang="zh-CN" dirty="0"/>
              <a:t> (index == 2) {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           </a:t>
            </a:r>
            <a:r>
              <a:rPr lang="en-US" altLang="zh-CN" b="1" dirty="0"/>
              <a:t>if</a:t>
            </a:r>
            <a:r>
              <a:rPr lang="en-US" altLang="zh-CN" dirty="0"/>
              <a:t> (</a:t>
            </a:r>
            <a:r>
              <a:rPr lang="en-US" altLang="zh-CN" dirty="0" err="1"/>
              <a:t>string.length</a:t>
            </a:r>
            <a:r>
              <a:rPr lang="en-US" altLang="zh-CN" dirty="0"/>
              <a:t>() &lt; 5) {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              </a:t>
            </a:r>
            <a:r>
              <a:rPr lang="en-US" altLang="zh-CN" b="1" dirty="0"/>
              <a:t>return</a:t>
            </a:r>
            <a:r>
              <a:rPr lang="en-US" altLang="zh-CN" dirty="0"/>
              <a:t> string;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           }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           </a:t>
            </a:r>
            <a:r>
              <a:rPr lang="en-US" altLang="zh-CN" dirty="0" err="1"/>
              <a:t>returnString</a:t>
            </a:r>
            <a:r>
              <a:rPr lang="en-US" altLang="zh-CN" dirty="0"/>
              <a:t> = "returnString2";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       } </a:t>
            </a:r>
            <a:r>
              <a:rPr lang="en-US" altLang="zh-CN" b="1" dirty="0"/>
              <a:t>else</a:t>
            </a:r>
            <a:r>
              <a:rPr lang="en-US" altLang="zh-CN" dirty="0"/>
              <a:t> {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           </a:t>
            </a:r>
            <a:r>
              <a:rPr lang="en-US" altLang="zh-CN" b="1" dirty="0"/>
              <a:t>throw</a:t>
            </a:r>
            <a:r>
              <a:rPr lang="en-US" altLang="zh-CN" dirty="0"/>
              <a:t> </a:t>
            </a:r>
            <a:r>
              <a:rPr lang="en-US" altLang="zh-CN" b="1" dirty="0"/>
              <a:t>new</a:t>
            </a:r>
            <a:r>
              <a:rPr lang="en-US" altLang="zh-CN" dirty="0"/>
              <a:t> </a:t>
            </a:r>
            <a:r>
              <a:rPr lang="en-US" altLang="zh-CN" dirty="0" err="1"/>
              <a:t>IndexOutOfBoundsException</a:t>
            </a:r>
            <a:r>
              <a:rPr lang="en-US" altLang="zh-CN" dirty="0"/>
              <a:t>("exception &gt;2 ");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       }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       </a:t>
            </a:r>
            <a:r>
              <a:rPr lang="en-US" altLang="zh-CN" b="1" dirty="0"/>
              <a:t>return</a:t>
            </a:r>
            <a:r>
              <a:rPr lang="en-US" altLang="zh-CN" dirty="0"/>
              <a:t> </a:t>
            </a:r>
            <a:r>
              <a:rPr lang="en-US" altLang="zh-CN" u="sng" dirty="0" err="1"/>
              <a:t>returnString</a:t>
            </a:r>
            <a:r>
              <a:rPr lang="en-US" altLang="zh-CN" dirty="0"/>
              <a:t>;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    }</a:t>
            </a:r>
            <a:endParaRPr lang="zh-CN" altLang="en-US" dirty="0"/>
          </a:p>
        </p:txBody>
      </p:sp>
      <p:pic>
        <p:nvPicPr>
          <p:cNvPr id="4" name="Picture 1" descr="http://dl.iteye.com/upload/attachment/273859/d394c84b-77e9-31e7-9cfd-ce1d533170c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73324"/>
            <a:ext cx="4427984" cy="375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58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根据公式</a:t>
            </a:r>
            <a:r>
              <a:rPr lang="en-US" altLang="zh-CN" dirty="0"/>
              <a:t> V(G) = e – n + 2 = 12 – 8 + 2 = 6 </a:t>
            </a:r>
            <a:r>
              <a:rPr lang="zh-CN" altLang="zh-CN" dirty="0"/>
              <a:t>。</a:t>
            </a:r>
            <a:r>
              <a:rPr lang="en-US" altLang="zh-CN" dirty="0"/>
              <a:t>case2</a:t>
            </a:r>
            <a:r>
              <a:rPr lang="zh-CN" altLang="zh-CN" dirty="0"/>
              <a:t>的圈复杂段为</a:t>
            </a:r>
            <a:r>
              <a:rPr lang="en-US" altLang="zh-CN" dirty="0"/>
              <a:t>6</a:t>
            </a:r>
            <a:r>
              <a:rPr lang="zh-CN" altLang="zh-CN" dirty="0"/>
              <a:t>。说明一下为什么</a:t>
            </a:r>
            <a:r>
              <a:rPr lang="en-US" altLang="zh-CN" dirty="0"/>
              <a:t>n = 8</a:t>
            </a:r>
            <a:r>
              <a:rPr lang="zh-CN" altLang="zh-CN" dirty="0"/>
              <a:t>，虽然图上的真正节点有</a:t>
            </a:r>
            <a:r>
              <a:rPr lang="en-US" altLang="zh-CN" dirty="0"/>
              <a:t>12</a:t>
            </a:r>
            <a:r>
              <a:rPr lang="zh-CN" altLang="zh-CN" dirty="0"/>
              <a:t>个，但是其中有</a:t>
            </a:r>
            <a:r>
              <a:rPr lang="en-US" altLang="zh-CN" dirty="0"/>
              <a:t>5</a:t>
            </a:r>
            <a:r>
              <a:rPr lang="zh-CN" altLang="zh-CN" dirty="0"/>
              <a:t>个节点为</a:t>
            </a:r>
            <a:r>
              <a:rPr lang="en-US" altLang="zh-CN" dirty="0"/>
              <a:t>throw</a:t>
            </a:r>
            <a:r>
              <a:rPr lang="zh-CN" altLang="zh-CN" dirty="0"/>
              <a:t>、</a:t>
            </a:r>
            <a:r>
              <a:rPr lang="en-US" altLang="zh-CN" dirty="0"/>
              <a:t>return</a:t>
            </a:r>
            <a:r>
              <a:rPr lang="zh-CN" altLang="zh-CN" dirty="0"/>
              <a:t>，这样的节点为</a:t>
            </a:r>
            <a:r>
              <a:rPr lang="en-US" altLang="zh-CN" dirty="0"/>
              <a:t>end</a:t>
            </a:r>
            <a:r>
              <a:rPr lang="zh-CN" altLang="zh-CN" dirty="0"/>
              <a:t>节点，只能记做一个。</a:t>
            </a:r>
          </a:p>
          <a:p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/>
          <a:p>
            <a:r>
              <a:rPr lang="zh-CN" altLang="en-US" dirty="0" smtClean="0"/>
              <a:t>计算示例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619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" y="0"/>
            <a:ext cx="12192000" cy="6858000"/>
          </a:xfr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检查工具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1633364"/>
            <a:ext cx="4032448" cy="2308308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zh-CN" altLang="en-US" b="1" dirty="0" smtClean="0">
                <a:solidFill>
                  <a:srgbClr val="FFC000"/>
                </a:solidFill>
              </a:rPr>
              <a:t>概念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r>
              <a:rPr lang="zh-CN" altLang="en-US" b="1" dirty="0" smtClean="0">
                <a:solidFill>
                  <a:srgbClr val="FFC000"/>
                </a:solidFill>
              </a:rPr>
              <a:t>计算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r>
              <a:rPr lang="zh-CN" altLang="en-US" b="1" dirty="0" smtClean="0">
                <a:solidFill>
                  <a:srgbClr val="FFC000"/>
                </a:solidFill>
              </a:rPr>
              <a:t>检查工具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r>
              <a:rPr lang="zh-CN" altLang="en-US" b="1" dirty="0" smtClean="0">
                <a:solidFill>
                  <a:srgbClr val="FFC000"/>
                </a:solidFill>
              </a:rPr>
              <a:t>二</a:t>
            </a:r>
            <a:r>
              <a:rPr lang="zh-CN" altLang="en-US" b="1" dirty="0">
                <a:solidFill>
                  <a:srgbClr val="FFC000"/>
                </a:solidFill>
              </a:rPr>
              <a:t>不</a:t>
            </a:r>
            <a:r>
              <a:rPr lang="zh-CN" altLang="en-US" b="1" dirty="0" smtClean="0">
                <a:solidFill>
                  <a:srgbClr val="FFC000"/>
                </a:solidFill>
              </a:rPr>
              <a:t>二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重构</a:t>
            </a:r>
            <a:endParaRPr lang="en-US" altLang="zh-CN" b="1" dirty="0">
              <a:solidFill>
                <a:srgbClr val="FFC000"/>
              </a:solidFill>
            </a:endParaRPr>
          </a:p>
          <a:p>
            <a:endParaRPr lang="en-US" altLang="zh-CN" b="1" dirty="0" smtClean="0">
              <a:solidFill>
                <a:srgbClr val="FFC000"/>
              </a:solidFill>
            </a:endParaRPr>
          </a:p>
          <a:p>
            <a:endParaRPr lang="en-US" altLang="zh-CN" b="1" dirty="0">
              <a:solidFill>
                <a:srgbClr val="FFC000"/>
              </a:solidFill>
            </a:endParaRPr>
          </a:p>
          <a:p>
            <a:endParaRPr lang="zh-CN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2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检查工具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zh-CN" dirty="0"/>
              <a:t>开发中常用的检测圈复杂度的工具，</a:t>
            </a:r>
            <a:r>
              <a:rPr lang="en-US" altLang="zh-CN" dirty="0" err="1"/>
              <a:t>PMD,</a:t>
            </a:r>
            <a:r>
              <a:rPr lang="en-US" altLang="zh-CN" b="1" dirty="0" err="1">
                <a:solidFill>
                  <a:srgbClr val="FFC000"/>
                </a:solidFill>
              </a:rPr>
              <a:t>checkstyle</a:t>
            </a:r>
            <a:r>
              <a:rPr lang="zh-CN" altLang="zh-CN" dirty="0"/>
              <a:t>都可以检测到高复杂度的代码</a:t>
            </a:r>
            <a:r>
              <a:rPr lang="zh-CN" altLang="zh-CN" dirty="0" smtClean="0"/>
              <a:t>块</a:t>
            </a:r>
            <a:endParaRPr lang="en-US" altLang="zh-CN" dirty="0" smtClean="0"/>
          </a:p>
          <a:p>
            <a:r>
              <a:rPr lang="en-US" altLang="zh-CN" kern="10" dirty="0" err="1"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宋体"/>
                <a:ea typeface="宋体"/>
              </a:rPr>
              <a:t>SourceMonitor</a:t>
            </a:r>
            <a:endParaRPr lang="en-US" altLang="zh-CN" dirty="0"/>
          </a:p>
          <a:p>
            <a:pPr lvl="0"/>
            <a:r>
              <a:rPr lang="en-US" altLang="zh-CN" dirty="0"/>
              <a:t>Eclipse Metric </a:t>
            </a:r>
            <a:r>
              <a:rPr lang="zh-CN" altLang="zh-CN" dirty="0"/>
              <a:t>插件：有效地查出复杂度</a:t>
            </a:r>
          </a:p>
          <a:p>
            <a:r>
              <a:rPr lang="en-US" altLang="zh-CN" dirty="0" err="1" smtClean="0"/>
              <a:t>JavaNCSS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NCSS</a:t>
            </a:r>
            <a:r>
              <a:rPr lang="zh-CN" altLang="en-US" dirty="0"/>
              <a:t>表示</a:t>
            </a:r>
            <a:r>
              <a:rPr lang="en-US" altLang="zh-CN" dirty="0"/>
              <a:t>Non Commenting Source Statements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5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4" y="49197"/>
            <a:ext cx="7344816" cy="5425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56" y="4513684"/>
            <a:ext cx="7199313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79748" y="781691"/>
            <a:ext cx="639154" cy="3960440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>
            <a:lvl1pPr algn="ctr" defTabSz="9142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rgbClr val="FFC000"/>
                </a:solidFill>
              </a:rPr>
              <a:t>知道做什么吗？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59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57200" y="2327910"/>
          <a:ext cx="8229600" cy="1783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2971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工具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76200" marB="7620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目的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76200" marB="7620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Eclipse </a:t>
                      </a:r>
                      <a:r>
                        <a:rPr lang="zh-CN" sz="900" kern="0">
                          <a:effectLst/>
                        </a:rPr>
                        <a:t>插件的</a:t>
                      </a:r>
                      <a:r>
                        <a:rPr lang="en-US" sz="900" kern="0">
                          <a:effectLst/>
                        </a:rPr>
                        <a:t> URL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76200" marB="76200"/>
                </a:tc>
              </a:tr>
              <a:tr h="2971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CheckStyle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76200" marB="7620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编码标准分析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76200" marB="7620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http://eclipse-cs.sourceforge.net/update/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76200" marB="76200"/>
                </a:tc>
              </a:tr>
              <a:tr h="2971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Coverlipse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76200" marB="7620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测试代码覆盖率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76200" marB="7620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http://coverlipse.sf.net/update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76200" marB="76200"/>
                </a:tc>
              </a:tr>
              <a:tr h="2971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CPD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76200" marB="7620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复制</a:t>
                      </a:r>
                      <a:r>
                        <a:rPr lang="en-US" sz="900" kern="0">
                          <a:effectLst/>
                        </a:rPr>
                        <a:t>/</a:t>
                      </a:r>
                      <a:r>
                        <a:rPr lang="zh-CN" sz="900" kern="0">
                          <a:effectLst/>
                        </a:rPr>
                        <a:t>粘贴检验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76200" marB="7620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http://pmd.sourceforge.net/eclipse/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76200" marB="76200"/>
                </a:tc>
              </a:tr>
              <a:tr h="2971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JDepend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76200" marB="7620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包依赖项分析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76200" marB="7620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http://andrei.gmxhome.de/eclipse/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76200" marB="76200"/>
                </a:tc>
              </a:tr>
              <a:tr h="2971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Metrics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76200" marB="7620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复杂度监控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76200" marB="7620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http://metrics.sourceforge.net/update</a:t>
                      </a:r>
                      <a:endParaRPr lang="zh-CN" sz="11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7625" marR="47625" marT="76200" marB="762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0922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" y="0"/>
            <a:ext cx="12192000" cy="6858000"/>
          </a:xfr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7±2</a:t>
            </a:r>
            <a:r>
              <a:rPr lang="zh-CN" altLang="en-US" dirty="0">
                <a:solidFill>
                  <a:schemeClr val="bg1"/>
                </a:solidFill>
              </a:rPr>
              <a:t>原则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7624" y="1633364"/>
            <a:ext cx="4032448" cy="258530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</a:rPr>
              <a:t>概念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计算方法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检查工具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二不二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重构方法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案例分析</a:t>
            </a:r>
            <a:endParaRPr lang="en-US" altLang="zh-CN" b="1" dirty="0">
              <a:solidFill>
                <a:srgbClr val="FFC000"/>
              </a:solidFill>
            </a:endParaRPr>
          </a:p>
          <a:p>
            <a:endParaRPr lang="en-US" altLang="zh-CN" b="1" dirty="0" smtClean="0">
              <a:solidFill>
                <a:srgbClr val="FFC000"/>
              </a:solidFill>
            </a:endParaRPr>
          </a:p>
          <a:p>
            <a:endParaRPr lang="en-US" altLang="zh-CN" b="1" dirty="0">
              <a:solidFill>
                <a:srgbClr val="FFC000"/>
              </a:solidFill>
            </a:endParaRPr>
          </a:p>
          <a:p>
            <a:endParaRPr lang="zh-CN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00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直接管好几百人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489350"/>
            <a:ext cx="8229600" cy="3771636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女：有三室两厅吗？</a:t>
            </a:r>
          </a:p>
          <a:p>
            <a:r>
              <a:rPr lang="zh-CN" altLang="en-US" dirty="0"/>
              <a:t>男：没有 </a:t>
            </a:r>
          </a:p>
          <a:p>
            <a:r>
              <a:rPr lang="zh-CN" altLang="en-US" dirty="0"/>
              <a:t>女：有路虎，奥迪吗？ </a:t>
            </a:r>
          </a:p>
          <a:p>
            <a:r>
              <a:rPr lang="zh-CN" altLang="en-US" dirty="0"/>
              <a:t>男：没有！ </a:t>
            </a:r>
          </a:p>
          <a:p>
            <a:r>
              <a:rPr lang="zh-CN" altLang="en-US" dirty="0"/>
              <a:t>女：有</a:t>
            </a:r>
            <a:r>
              <a:rPr lang="en-US" altLang="zh-CN" dirty="0"/>
              <a:t>7</a:t>
            </a:r>
            <a:r>
              <a:rPr lang="zh-CN" altLang="en-US" dirty="0"/>
              <a:t>位数存款吗</a:t>
            </a:r>
            <a:r>
              <a:rPr lang="en-US" altLang="zh-CN" dirty="0"/>
              <a:t>(</a:t>
            </a:r>
            <a:r>
              <a:rPr lang="zh-CN" altLang="en-US" dirty="0"/>
              <a:t>？ </a:t>
            </a:r>
          </a:p>
          <a:p>
            <a:r>
              <a:rPr lang="zh-CN" altLang="en-US" dirty="0"/>
              <a:t>男：没有</a:t>
            </a:r>
            <a:r>
              <a:rPr lang="en-US" altLang="zh-CN" dirty="0"/>
              <a:t>+</a:t>
            </a:r>
            <a:r>
              <a:rPr lang="zh-CN" altLang="en-US" dirty="0"/>
              <a:t>！ </a:t>
            </a:r>
          </a:p>
          <a:p>
            <a:r>
              <a:rPr lang="zh-CN" altLang="en-US" dirty="0"/>
              <a:t>女：那你有啥？ </a:t>
            </a:r>
          </a:p>
          <a:p>
            <a:r>
              <a:rPr lang="zh-CN" altLang="en-US" dirty="0"/>
              <a:t>男：我</a:t>
            </a:r>
            <a:r>
              <a:rPr lang="en-US" altLang="zh-CN" dirty="0"/>
              <a:t>……… </a:t>
            </a:r>
            <a:r>
              <a:rPr lang="zh-CN" altLang="en-US" dirty="0"/>
              <a:t>女转身就走</a:t>
            </a:r>
            <a:r>
              <a:rPr lang="en-US" altLang="zh-CN" dirty="0"/>
              <a:t>,</a:t>
            </a:r>
            <a:r>
              <a:rPr lang="zh-CN" altLang="en-US" dirty="0"/>
              <a:t>。 </a:t>
            </a:r>
          </a:p>
          <a:p>
            <a:r>
              <a:rPr lang="zh-CN" altLang="en-US" dirty="0"/>
              <a:t>突然男的说：我管理几百人</a:t>
            </a:r>
            <a:r>
              <a:rPr lang="en-US" altLang="zh-CN" dirty="0"/>
              <a:t>(</a:t>
            </a:r>
            <a:r>
              <a:rPr lang="zh-CN" altLang="en-US" dirty="0"/>
              <a:t>。。。 </a:t>
            </a:r>
          </a:p>
          <a:p>
            <a:r>
              <a:rPr lang="zh-CN" altLang="en-US" dirty="0"/>
              <a:t>女立刻回头抱住男的腰，满脸崇拜的说道：死鬼，你不早说，这就够了！！！那是什么公司高层？ </a:t>
            </a:r>
          </a:p>
          <a:p>
            <a:r>
              <a:rPr lang="zh-CN" altLang="en-US" dirty="0"/>
              <a:t>男：我是群主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7092280" y="193206"/>
            <a:ext cx="1944216" cy="1296144"/>
          </a:xfrm>
          <a:prstGeom prst="rect">
            <a:avLst/>
          </a:prstGeom>
        </p:spPr>
        <p:txBody>
          <a:bodyPr vert="horz" lIns="91424" tIns="45712" rIns="91424" bIns="45712" rtlCol="0" anchor="ctr">
            <a:normAutofit fontScale="4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rgbClr val="FFC000"/>
                </a:solidFill>
              </a:rPr>
              <a:t>群主</a:t>
            </a:r>
            <a:endParaRPr lang="en-US" altLang="zh-CN" dirty="0" smtClean="0">
              <a:solidFill>
                <a:srgbClr val="FFC000"/>
              </a:solidFill>
            </a:endParaRPr>
          </a:p>
          <a:p>
            <a:endParaRPr lang="en-US" altLang="zh-CN" dirty="0" smtClean="0">
              <a:solidFill>
                <a:srgbClr val="FFC000"/>
              </a:solidFill>
            </a:endParaRPr>
          </a:p>
          <a:p>
            <a:r>
              <a:rPr lang="zh-CN" altLang="en-US" dirty="0">
                <a:solidFill>
                  <a:srgbClr val="FFC000"/>
                </a:solidFill>
              </a:rPr>
              <a:t>烧</a:t>
            </a:r>
            <a:r>
              <a:rPr lang="zh-CN" altLang="en-US" dirty="0" smtClean="0">
                <a:solidFill>
                  <a:srgbClr val="FFC000"/>
                </a:solidFill>
              </a:rPr>
              <a:t>锅炉</a:t>
            </a:r>
            <a:endParaRPr lang="en-US" altLang="zh-CN" dirty="0" smtClean="0">
              <a:solidFill>
                <a:srgbClr val="FFC000"/>
              </a:solidFill>
            </a:endParaRPr>
          </a:p>
          <a:p>
            <a:endParaRPr lang="en-US" altLang="zh-CN" dirty="0" smtClean="0">
              <a:solidFill>
                <a:srgbClr val="FFC000"/>
              </a:solidFill>
            </a:endParaRPr>
          </a:p>
          <a:p>
            <a:r>
              <a:rPr lang="zh-CN" altLang="en-US" dirty="0">
                <a:solidFill>
                  <a:srgbClr val="FFC000"/>
                </a:solidFill>
              </a:rPr>
              <a:t>翻</a:t>
            </a:r>
            <a:r>
              <a:rPr lang="zh-CN" altLang="en-US" dirty="0" smtClean="0">
                <a:solidFill>
                  <a:srgbClr val="FFC000"/>
                </a:solidFill>
              </a:rPr>
              <a:t>样中国版主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28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7±2</a:t>
            </a:r>
            <a:r>
              <a:rPr lang="zh-CN" altLang="en-US" dirty="0" smtClean="0"/>
              <a:t>原则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如果</a:t>
            </a:r>
            <a:r>
              <a:rPr lang="zh-CN" altLang="en-US" dirty="0"/>
              <a:t>你二，你就关注</a:t>
            </a:r>
            <a:r>
              <a:rPr lang="en-US" altLang="zh-CN" dirty="0"/>
              <a:t>7+2</a:t>
            </a:r>
            <a:r>
              <a:rPr lang="zh-CN" altLang="en-US" dirty="0"/>
              <a:t>件及以上</a:t>
            </a:r>
            <a:r>
              <a:rPr lang="zh-CN" altLang="en-US" dirty="0" smtClean="0"/>
              <a:t>事情</a:t>
            </a:r>
            <a:r>
              <a:rPr lang="en-US" altLang="zh-CN" dirty="0" smtClean="0"/>
              <a:t>【</a:t>
            </a:r>
            <a:r>
              <a:rPr lang="zh-CN" altLang="en-US" dirty="0" smtClean="0"/>
              <a:t>二货九个圈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r>
              <a:rPr lang="zh-CN" altLang="en-US" dirty="0"/>
              <a:t>如果你不二，你就关注</a:t>
            </a:r>
            <a:r>
              <a:rPr lang="en-US" altLang="zh-CN" dirty="0"/>
              <a:t>7-2</a:t>
            </a:r>
            <a:r>
              <a:rPr lang="zh-CN" altLang="en-US" dirty="0"/>
              <a:t>件及以下</a:t>
            </a:r>
            <a:r>
              <a:rPr lang="zh-CN" altLang="en-US" dirty="0" smtClean="0"/>
              <a:t>事情</a:t>
            </a:r>
            <a:r>
              <a:rPr lang="en-US" altLang="zh-CN" dirty="0" smtClean="0"/>
              <a:t>【</a:t>
            </a:r>
            <a:r>
              <a:rPr lang="zh-CN" altLang="en-US" dirty="0" smtClean="0"/>
              <a:t>不二五个</a:t>
            </a:r>
            <a:r>
              <a:rPr lang="zh-CN" altLang="en-US" dirty="0"/>
              <a:t>圈</a:t>
            </a:r>
            <a:r>
              <a:rPr lang="en-US" altLang="zh-CN" dirty="0"/>
              <a:t>】</a:t>
            </a:r>
            <a:endParaRPr lang="zh-CN" altLang="en-US" dirty="0"/>
          </a:p>
          <a:p>
            <a:r>
              <a:rPr lang="zh-CN" altLang="en-US" dirty="0"/>
              <a:t>圈</a:t>
            </a:r>
            <a:r>
              <a:rPr lang="zh-CN" altLang="en-US" dirty="0" smtClean="0"/>
              <a:t>复杂</a:t>
            </a:r>
            <a:r>
              <a:rPr lang="zh-CN" altLang="en-US" dirty="0"/>
              <a:t>度高的，可以重构为</a:t>
            </a:r>
          </a:p>
          <a:p>
            <a:r>
              <a:rPr lang="zh-CN" altLang="en-US" dirty="0"/>
              <a:t>如：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参数判断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取数据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数据预处理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数据转换</a:t>
            </a:r>
          </a:p>
          <a:p>
            <a:r>
              <a:rPr lang="en-US" altLang="zh-CN" dirty="0"/>
              <a:t>5.</a:t>
            </a:r>
            <a:r>
              <a:rPr lang="zh-CN" altLang="en-US" dirty="0"/>
              <a:t>返回数据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r>
              <a:rPr lang="zh-CN" altLang="en-US" dirty="0"/>
              <a:t>每一步可以是一个独立的方法</a:t>
            </a:r>
          </a:p>
          <a:p>
            <a:r>
              <a:rPr lang="zh-CN" altLang="en-US" dirty="0"/>
              <a:t>这样主干逻辑非常</a:t>
            </a:r>
            <a:r>
              <a:rPr lang="zh-CN" altLang="en-US" dirty="0" smtClean="0"/>
              <a:t>的清晰，也就不</a:t>
            </a:r>
            <a:r>
              <a:rPr lang="zh-CN" altLang="en-US" dirty="0"/>
              <a:t>二</a:t>
            </a:r>
          </a:p>
          <a:p>
            <a:endParaRPr lang="zh-CN" altLang="en-US" dirty="0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5471120" y="2065412"/>
            <a:ext cx="3244162" cy="93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金字塔</a:t>
            </a:r>
            <a:r>
              <a:rPr lang="zh-CN" altLang="en-US" sz="1400" b="1" dirty="0" smtClean="0">
                <a:solidFill>
                  <a:srgbClr val="FFC000"/>
                </a:solidFill>
                <a:ea typeface="华文细黑" pitchFamily="2" charset="-122"/>
              </a:rPr>
              <a:t>原理：有目标、有层次、有顺序</a:t>
            </a:r>
            <a:endParaRPr lang="en-US" altLang="zh-CN" sz="1400" b="1" dirty="0">
              <a:solidFill>
                <a:srgbClr val="FFC000"/>
              </a:solidFill>
              <a:ea typeface="华文细黑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总分总结构</a:t>
            </a:r>
            <a:endParaRPr lang="en-US" altLang="zh-CN" sz="1400" b="1" dirty="0">
              <a:solidFill>
                <a:srgbClr val="FFC000"/>
              </a:solidFill>
              <a:ea typeface="华文细黑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把大象放冰箱里，统共分几步？</a:t>
            </a:r>
          </a:p>
        </p:txBody>
      </p:sp>
    </p:spTree>
    <p:extLst>
      <p:ext uri="{BB962C8B-B14F-4D97-AF65-F5344CB8AC3E}">
        <p14:creationId xmlns:p14="http://schemas.microsoft.com/office/powerpoint/2010/main" val="197069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2794"/>
            <a:ext cx="8229600" cy="59246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代码大全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00" y="650798"/>
            <a:ext cx="7488832" cy="4686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37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矩形 2"/>
          <p:cNvSpPr>
            <a:spLocks noChangeArrowheads="1"/>
          </p:cNvSpPr>
          <p:nvPr/>
        </p:nvSpPr>
        <p:spPr bwMode="auto">
          <a:xfrm>
            <a:off x="20" y="-6605"/>
            <a:ext cx="158297" cy="35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8351" tIns="39174" rIns="78351" bIns="39174" anchor="ctr">
            <a:spAutoFit/>
          </a:bodyPr>
          <a:lstStyle/>
          <a:p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2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668486" indent="-257110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028437" indent="-205688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439812" indent="-205688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1851187" indent="-205688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262562" indent="-2056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673937" indent="-2056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085312" indent="-2056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496688" indent="-2056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479C93E5-5742-4637-9F8D-866EF4B203F1}" type="slidenum">
              <a:rPr lang="zh-CN" altLang="en-US" sz="1400">
                <a:solidFill>
                  <a:prstClr val="black"/>
                </a:solidFill>
                <a:latin typeface="Arial" pitchFamily="34" charset="0"/>
                <a:ea typeface="宋体" pitchFamily="2" charset="-122"/>
              </a:rPr>
              <a:pPr eaLnBrk="1" hangingPunct="1"/>
              <a:t>25</a:t>
            </a:fld>
            <a:endParaRPr lang="en-US" altLang="zh-CN" sz="1400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1196"/>
            <a:ext cx="6915150" cy="5142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167897" y="712155"/>
            <a:ext cx="639154" cy="3960440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>
            <a:lvl1pPr algn="ctr" defTabSz="9142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rgbClr val="FFC000"/>
                </a:solidFill>
              </a:rPr>
              <a:t>知道做什么吗？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4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矩形 2"/>
          <p:cNvSpPr>
            <a:spLocks noChangeArrowheads="1"/>
          </p:cNvSpPr>
          <p:nvPr/>
        </p:nvSpPr>
        <p:spPr bwMode="auto">
          <a:xfrm>
            <a:off x="20" y="-6605"/>
            <a:ext cx="158297" cy="35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8351" tIns="39174" rIns="78351" bIns="39174" anchor="ctr">
            <a:spAutoFit/>
          </a:bodyPr>
          <a:lstStyle/>
          <a:p>
            <a:endParaRPr lang="zh-CN" altLang="en-US" smtClean="0">
              <a:solidFill>
                <a:prstClr val="black"/>
              </a:solidFill>
            </a:endParaRPr>
          </a:p>
        </p:txBody>
      </p:sp>
      <p:graphicFrame>
        <p:nvGraphicFramePr>
          <p:cNvPr id="5122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771830"/>
              </p:ext>
            </p:extLst>
          </p:nvPr>
        </p:nvGraphicFramePr>
        <p:xfrm>
          <a:off x="899606" y="180227"/>
          <a:ext cx="7220903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" name="Visio" r:id="rId3" imgW="7753356" imgH="9248850" progId="Visio.Drawing.11">
                  <p:embed/>
                </p:oleObj>
              </mc:Choice>
              <mc:Fallback>
                <p:oleObj name="Visio" r:id="rId3" imgW="7753356" imgH="924885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606" y="180227"/>
                        <a:ext cx="7220903" cy="5143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668486" indent="-257110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028437" indent="-205688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439812" indent="-205688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1851187" indent="-205688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262562" indent="-2056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673937" indent="-2056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085312" indent="-2056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496688" indent="-2056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479C93E5-5742-4637-9F8D-866EF4B203F1}" type="slidenum">
              <a:rPr lang="zh-CN" altLang="en-US" sz="1400">
                <a:solidFill>
                  <a:prstClr val="black"/>
                </a:solidFill>
                <a:latin typeface="Arial" pitchFamily="34" charset="0"/>
                <a:ea typeface="宋体" pitchFamily="2" charset="-122"/>
              </a:rPr>
              <a:pPr eaLnBrk="1" hangingPunct="1"/>
              <a:t>26</a:t>
            </a:fld>
            <a:endParaRPr lang="en-US" altLang="zh-CN" sz="1400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0" y="349519"/>
            <a:ext cx="611560" cy="1643889"/>
          </a:xfrm>
          <a:prstGeom prst="wedgeRoundRectCallout">
            <a:avLst>
              <a:gd name="adj1" fmla="val 102101"/>
              <a:gd name="adj2" fmla="val 16041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总共分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5</a:t>
            </a: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步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14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>
          <a:xfrm>
            <a:off x="4303" y="20247"/>
            <a:ext cx="4927749" cy="47029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评审、会议常见问题</a:t>
            </a:r>
          </a:p>
        </p:txBody>
      </p:sp>
      <p:pic>
        <p:nvPicPr>
          <p:cNvPr id="41987" name="图片 5" descr="D:\软件工具\图\xmind图\review-frequently-asked-questions-vovoo-12651044847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" y="544116"/>
            <a:ext cx="9015413" cy="4421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668542" indent="-257132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028525" indent="-205706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439934" indent="-205706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1851345" indent="-205706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262756" indent="-205706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674166" indent="-205706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085576" indent="-205706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496985" indent="-205706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8DBE69BF-1176-404C-9481-C8C47758C017}" type="slidenum">
              <a:rPr lang="zh-CN" altLang="en-US" sz="1400">
                <a:solidFill>
                  <a:prstClr val="black"/>
                </a:solidFill>
                <a:latin typeface="Arial" pitchFamily="34" charset="0"/>
                <a:ea typeface="宋体" pitchFamily="2" charset="-122"/>
              </a:rPr>
              <a:pPr eaLnBrk="1" hangingPunct="1"/>
              <a:t>27</a:t>
            </a:fld>
            <a:endParaRPr lang="en-US" altLang="zh-CN" sz="1400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5508104" y="49188"/>
            <a:ext cx="2160240" cy="494928"/>
          </a:xfrm>
          <a:prstGeom prst="wedgeRoundRectCallout">
            <a:avLst>
              <a:gd name="adj1" fmla="val -30640"/>
              <a:gd name="adj2" fmla="val 193097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如果去掉第二层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圈复杂度是。。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7536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"/>
            <a:ext cx="7488833" cy="579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529225" y="49188"/>
            <a:ext cx="571167" cy="4984946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写文档没有目录大纲</a:t>
            </a:r>
            <a:endParaRPr lang="zh-CN" altLang="en-US" sz="24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8100392" y="121196"/>
            <a:ext cx="576064" cy="4984946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>
            <a:lvl1pPr algn="ctr" defTabSz="9142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 smtClean="0"/>
              <a:t>模块设计</a:t>
            </a:r>
            <a:endParaRPr lang="en-US" altLang="zh-CN" sz="2400" dirty="0" smtClean="0"/>
          </a:p>
          <a:p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r>
              <a:rPr lang="zh-CN" altLang="en-US" sz="2400" dirty="0"/>
              <a:t>一</a:t>
            </a:r>
            <a:r>
              <a:rPr lang="zh-CN" altLang="en-US" sz="2400" dirty="0" smtClean="0"/>
              <a:t>个包下</a:t>
            </a:r>
            <a:r>
              <a:rPr lang="en-US" altLang="zh-CN" sz="2400" dirty="0" smtClean="0"/>
              <a:t>N</a:t>
            </a:r>
            <a:r>
              <a:rPr lang="zh-CN" altLang="en-US" sz="2400" dirty="0" smtClean="0"/>
              <a:t>多个类</a:t>
            </a:r>
            <a:endParaRPr lang="zh-CN" altLang="en-US" sz="2400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8504252" y="124252"/>
            <a:ext cx="658416" cy="4984946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>
            <a:lvl1pPr algn="ctr" defTabSz="9142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400" dirty="0" smtClean="0"/>
              <a:t>代码</a:t>
            </a:r>
            <a:endParaRPr lang="en-US" altLang="zh-CN" sz="2400" dirty="0" smtClean="0"/>
          </a:p>
          <a:p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r>
              <a:rPr lang="zh-CN" altLang="en-US" sz="2400" dirty="0" smtClean="0"/>
              <a:t>超大方法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超大类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966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" y="0"/>
            <a:ext cx="12192000" cy="6858000"/>
          </a:xfr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圈复杂度的重构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3059848" y="3577581"/>
            <a:ext cx="6480175" cy="15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/>
          <a:lstStyle/>
          <a:p>
            <a:pPr defTabSz="784091" eaLnBrk="0" hangingPunct="0"/>
            <a:r>
              <a:rPr lang="zh-CN" altLang="en-US" sz="3200" dirty="0">
                <a:solidFill>
                  <a:schemeClr val="bg1"/>
                </a:solidFill>
                <a:ea typeface="黑体" pitchFamily="2" charset="-122"/>
              </a:rPr>
              <a:t>控制圈复杂度</a:t>
            </a:r>
            <a:r>
              <a:rPr lang="zh-CN" altLang="en-US" sz="3200" dirty="0" smtClean="0">
                <a:solidFill>
                  <a:schemeClr val="bg1"/>
                </a:solidFill>
                <a:ea typeface="黑体" pitchFamily="2" charset="-122"/>
              </a:rPr>
              <a:t>的</a:t>
            </a:r>
            <a:r>
              <a:rPr lang="en-US" altLang="zh-CN" sz="3200" dirty="0" smtClean="0">
                <a:solidFill>
                  <a:schemeClr val="bg1"/>
                </a:solidFill>
                <a:ea typeface="黑体" pitchFamily="2" charset="-122"/>
              </a:rPr>
              <a:t>N</a:t>
            </a:r>
            <a:r>
              <a:rPr lang="zh-CN" altLang="en-US" sz="3200" dirty="0" smtClean="0">
                <a:solidFill>
                  <a:schemeClr val="bg1"/>
                </a:solidFill>
                <a:ea typeface="黑体" pitchFamily="2" charset="-122"/>
              </a:rPr>
              <a:t>种</a:t>
            </a:r>
            <a:r>
              <a:rPr lang="zh-CN" altLang="en-US" sz="3200" dirty="0">
                <a:solidFill>
                  <a:schemeClr val="bg1"/>
                </a:solidFill>
                <a:ea typeface="黑体" pitchFamily="2" charset="-122"/>
              </a:rPr>
              <a:t>重构技术</a:t>
            </a:r>
          </a:p>
          <a:p>
            <a:pPr defTabSz="784091" eaLnBrk="0" hangingPunct="0"/>
            <a:endParaRPr lang="zh-CN" altLang="en-US" sz="3200" dirty="0">
              <a:solidFill>
                <a:schemeClr val="bg1"/>
              </a:solidFill>
              <a:ea typeface="黑体" pitchFamily="2" charset="-122"/>
            </a:endParaRPr>
          </a:p>
          <a:p>
            <a:pPr algn="r" defTabSz="784091" eaLnBrk="0" hangingPunct="0"/>
            <a:r>
              <a:rPr lang="en-US" altLang="zh-CN" dirty="0">
                <a:solidFill>
                  <a:schemeClr val="bg1"/>
                </a:solidFill>
                <a:ea typeface="黑体" pitchFamily="2" charset="-122"/>
              </a:rPr>
              <a:t>----Refactoring: Improving the Design of Existing Code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7624" y="1633364"/>
            <a:ext cx="4032448" cy="258530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</a:rPr>
              <a:t>概念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计算方法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检查工具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二不二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重构方法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案例分析</a:t>
            </a:r>
            <a:endParaRPr lang="en-US" altLang="zh-CN" b="1" dirty="0">
              <a:solidFill>
                <a:srgbClr val="FFC000"/>
              </a:solidFill>
            </a:endParaRPr>
          </a:p>
          <a:p>
            <a:endParaRPr lang="en-US" altLang="zh-CN" b="1" dirty="0" smtClean="0">
              <a:solidFill>
                <a:srgbClr val="FFC000"/>
              </a:solidFill>
            </a:endParaRPr>
          </a:p>
          <a:p>
            <a:endParaRPr lang="en-US" altLang="zh-CN" b="1" dirty="0">
              <a:solidFill>
                <a:srgbClr val="FFC000"/>
              </a:solidFill>
            </a:endParaRPr>
          </a:p>
          <a:p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471120" y="1633364"/>
            <a:ext cx="3244162" cy="93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金字塔原理</a:t>
            </a:r>
            <a:endParaRPr lang="en-US" altLang="zh-CN" sz="1400" b="1" dirty="0">
              <a:solidFill>
                <a:srgbClr val="FFC000"/>
              </a:solidFill>
              <a:ea typeface="华文细黑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总分总结构</a:t>
            </a:r>
            <a:endParaRPr lang="en-US" altLang="zh-CN" sz="1400" b="1" dirty="0">
              <a:solidFill>
                <a:srgbClr val="FFC000"/>
              </a:solidFill>
              <a:ea typeface="华文细黑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把大象放冰箱里，统共分几步？</a:t>
            </a:r>
          </a:p>
        </p:txBody>
      </p:sp>
    </p:spTree>
    <p:extLst>
      <p:ext uri="{BB962C8B-B14F-4D97-AF65-F5344CB8AC3E}">
        <p14:creationId xmlns:p14="http://schemas.microsoft.com/office/powerpoint/2010/main" val="180426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文档示例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11560" y="1124576"/>
            <a:ext cx="3966662" cy="3771446"/>
          </a:xfrm>
        </p:spPr>
        <p:txBody>
          <a:bodyPr/>
          <a:lstStyle/>
          <a:p>
            <a:r>
              <a:rPr lang="zh-CN" altLang="en-US" dirty="0" smtClean="0"/>
              <a:t>无目录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6016" y="1124576"/>
            <a:ext cx="3968022" cy="3771446"/>
          </a:xfrm>
        </p:spPr>
        <p:txBody>
          <a:bodyPr/>
          <a:lstStyle/>
          <a:p>
            <a:r>
              <a:rPr lang="zh-CN" altLang="en-US" dirty="0" smtClean="0"/>
              <a:t>有目录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0" y="1417340"/>
            <a:ext cx="260985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251520" y="1777380"/>
            <a:ext cx="4464496" cy="2592288"/>
          </a:xfrm>
          <a:prstGeom prst="rect">
            <a:avLst/>
          </a:prstGeom>
        </p:spPr>
        <p:txBody>
          <a:bodyPr vert="horz" lIns="91424" tIns="45712" rIns="91424" bIns="45712" rtlCol="0" anchor="ctr">
            <a:normAutofit fontScale="92500" lnSpcReduction="20000"/>
          </a:bodyPr>
          <a:lstStyle>
            <a:lvl1pPr algn="ctr" defTabSz="9142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l"/>
            <a:r>
              <a:rPr lang="zh-CN" altLang="en-US" sz="3600" dirty="0" smtClean="0">
                <a:solidFill>
                  <a:srgbClr val="FFC000"/>
                </a:solidFill>
              </a:rPr>
              <a:t>不聚焦</a:t>
            </a:r>
            <a:endParaRPr lang="en-US" altLang="zh-CN" sz="3600" dirty="0" smtClean="0">
              <a:solidFill>
                <a:srgbClr val="FFC0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C000"/>
                </a:solidFill>
              </a:rPr>
              <a:t>不知道目标，</a:t>
            </a:r>
            <a:endParaRPr lang="en-US" altLang="zh-CN" sz="3600" dirty="0" smtClean="0">
              <a:solidFill>
                <a:srgbClr val="FFC000"/>
              </a:solidFill>
            </a:endParaRPr>
          </a:p>
          <a:p>
            <a:pPr algn="l"/>
            <a:r>
              <a:rPr lang="zh-CN" altLang="en-US" sz="3600" dirty="0">
                <a:solidFill>
                  <a:srgbClr val="FFC000"/>
                </a:solidFill>
              </a:rPr>
              <a:t>不知道</a:t>
            </a:r>
            <a:r>
              <a:rPr lang="zh-CN" altLang="en-US" sz="3600" dirty="0" smtClean="0">
                <a:solidFill>
                  <a:srgbClr val="FFC000"/>
                </a:solidFill>
              </a:rPr>
              <a:t>总体结构</a:t>
            </a:r>
            <a:endParaRPr lang="en-US" altLang="zh-CN" sz="3600" dirty="0" smtClean="0">
              <a:solidFill>
                <a:srgbClr val="FFC0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C000"/>
                </a:solidFill>
              </a:rPr>
              <a:t>不知道是否合理</a:t>
            </a:r>
            <a:endParaRPr lang="en-US" altLang="zh-CN" sz="3600" dirty="0" smtClean="0">
              <a:solidFill>
                <a:srgbClr val="FFC0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C000"/>
                </a:solidFill>
              </a:rPr>
              <a:t>没有层次</a:t>
            </a:r>
            <a:endParaRPr lang="en-US" altLang="zh-CN" sz="3600" dirty="0" smtClean="0">
              <a:solidFill>
                <a:srgbClr val="FFC000"/>
              </a:solidFill>
            </a:endParaRPr>
          </a:p>
          <a:p>
            <a:pPr algn="l"/>
            <a:r>
              <a:rPr lang="zh-CN" altLang="en-US" sz="3600" dirty="0" smtClean="0">
                <a:solidFill>
                  <a:srgbClr val="FFC000"/>
                </a:solidFill>
              </a:rPr>
              <a:t>是否有遗漏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2693977" y="4009627"/>
            <a:ext cx="4454704" cy="1772791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>
            <a:lvl1pPr algn="ctr" defTabSz="9142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rgbClr val="FFC000"/>
                </a:solidFill>
              </a:rPr>
              <a:t>带来时间成本</a:t>
            </a:r>
            <a:endParaRPr lang="en-US" altLang="zh-CN" sz="3600" dirty="0" smtClean="0">
              <a:solidFill>
                <a:srgbClr val="FFC000"/>
              </a:solidFill>
            </a:endParaRPr>
          </a:p>
          <a:p>
            <a:r>
              <a:rPr lang="zh-CN" altLang="en-US" sz="3600" dirty="0" smtClean="0">
                <a:solidFill>
                  <a:srgbClr val="FFC000"/>
                </a:solidFill>
              </a:rPr>
              <a:t>质量问题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56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483768" y="4585694"/>
            <a:ext cx="5040560" cy="93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金字塔原理             写代码和写文章、画画</a:t>
            </a:r>
            <a:endParaRPr lang="en-US" altLang="zh-CN" sz="1400" b="1" dirty="0">
              <a:solidFill>
                <a:srgbClr val="FFC000"/>
              </a:solidFill>
              <a:ea typeface="华文细黑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总分总结构</a:t>
            </a:r>
            <a:endParaRPr lang="en-US" altLang="zh-CN" sz="1400" b="1" dirty="0">
              <a:solidFill>
                <a:srgbClr val="FFC000"/>
              </a:solidFill>
              <a:ea typeface="华文细黑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把大象放冰箱里，统共分几步？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611574" y="356092"/>
            <a:ext cx="1622081" cy="125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业务重构</a:t>
            </a:r>
            <a:endParaRPr lang="en-US" altLang="zh-CN" sz="1400" b="1" dirty="0">
              <a:solidFill>
                <a:srgbClr val="FFC000"/>
              </a:solidFill>
              <a:ea typeface="华文细黑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架构重构</a:t>
            </a:r>
            <a:endParaRPr lang="en-US" altLang="zh-CN" sz="1400" b="1" dirty="0">
              <a:solidFill>
                <a:srgbClr val="FFC000"/>
              </a:solidFill>
              <a:ea typeface="华文细黑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设计重构</a:t>
            </a:r>
            <a:endParaRPr lang="en-US" altLang="zh-CN" sz="1400" b="1" dirty="0">
              <a:solidFill>
                <a:srgbClr val="FFC000"/>
              </a:solidFill>
              <a:ea typeface="华文细黑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代码重构</a:t>
            </a:r>
          </a:p>
        </p:txBody>
      </p:sp>
      <p:sp>
        <p:nvSpPr>
          <p:cNvPr id="5" name="矩形 4"/>
          <p:cNvSpPr/>
          <p:nvPr/>
        </p:nvSpPr>
        <p:spPr>
          <a:xfrm>
            <a:off x="2483768" y="985293"/>
            <a:ext cx="5910770" cy="3416304"/>
          </a:xfrm>
          <a:prstGeom prst="rect">
            <a:avLst/>
          </a:prstGeom>
          <a:solidFill>
            <a:schemeClr val="bg1"/>
          </a:solidFill>
        </p:spPr>
        <p:txBody>
          <a:bodyPr wrap="square" lIns="91424" tIns="45712" rIns="91424" bIns="45712">
            <a:spAutoFit/>
          </a:bodyPr>
          <a:lstStyle/>
          <a:p>
            <a:r>
              <a:rPr lang="zh-CN" altLang="en-US" b="1" dirty="0"/>
              <a:t>重复</a:t>
            </a:r>
            <a:r>
              <a:rPr lang="zh-CN" altLang="en-US" dirty="0"/>
              <a:t>。代码重复、结构重复、逻辑重复。重复的代码是抽象不够的表现。如果是一个独立完整的概念，可以提取成一个子程序（抽象）。举例：多处的排序算法。</a:t>
            </a:r>
          </a:p>
          <a:p>
            <a:r>
              <a:rPr lang="zh-CN" altLang="en-US" b="1" dirty="0"/>
              <a:t>冗长子程序</a:t>
            </a:r>
            <a:r>
              <a:rPr lang="zh-CN" altLang="en-US" dirty="0"/>
              <a:t>。如果把子程序的一部分提取来作为另一个独立的子程序，可以让代码更清晰，就提取成子程序。</a:t>
            </a:r>
          </a:p>
          <a:p>
            <a:r>
              <a:rPr lang="zh-CN" altLang="en-US" b="1" dirty="0"/>
              <a:t>循环过长或嵌套过深</a:t>
            </a:r>
            <a:r>
              <a:rPr lang="zh-CN" altLang="en-US" dirty="0"/>
              <a:t>。循环内部的复杂代码往往可以转换成子程序。嵌套过深可以用前面“语句”中提过的方法解决。</a:t>
            </a:r>
          </a:p>
          <a:p>
            <a:r>
              <a:rPr lang="zh-CN" altLang="en-US" b="1" dirty="0"/>
              <a:t>子程序命名不当</a:t>
            </a:r>
            <a:r>
              <a:rPr lang="zh-CN" altLang="en-US" dirty="0"/>
              <a:t>。需要子程序重命名，或合并、拆分子程序。</a:t>
            </a:r>
          </a:p>
          <a:p>
            <a:r>
              <a:rPr lang="zh-CN" altLang="en-US" b="1" dirty="0"/>
              <a:t>难懂、拙劣的代码</a:t>
            </a:r>
            <a:r>
              <a:rPr lang="zh-CN" altLang="en-US" dirty="0"/>
              <a:t>。需要重整逻辑和流程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2605708" y="694616"/>
            <a:ext cx="3244162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代码重构</a:t>
            </a:r>
          </a:p>
        </p:txBody>
      </p:sp>
    </p:spTree>
    <p:extLst>
      <p:ext uri="{BB962C8B-B14F-4D97-AF65-F5344CB8AC3E}">
        <p14:creationId xmlns:p14="http://schemas.microsoft.com/office/powerpoint/2010/main" val="43967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WordArt 85"/>
          <p:cNvSpPr>
            <a:spLocks noChangeArrowheads="1" noChangeShapeType="1" noTextEdit="1"/>
          </p:cNvSpPr>
          <p:nvPr/>
        </p:nvSpPr>
        <p:spPr bwMode="auto">
          <a:xfrm>
            <a:off x="1042988" y="277818"/>
            <a:ext cx="2592387" cy="41936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24" tIns="45712" rIns="91424" bIns="45712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2800" kern="10" dirty="0"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宋体"/>
                <a:ea typeface="宋体"/>
              </a:rPr>
              <a:t>重构、金字塔原理</a:t>
            </a:r>
          </a:p>
        </p:txBody>
      </p:sp>
      <p:sp>
        <p:nvSpPr>
          <p:cNvPr id="337923" name="Text Box 3"/>
          <p:cNvSpPr txBox="1">
            <a:spLocks noChangeArrowheads="1"/>
          </p:cNvSpPr>
          <p:nvPr/>
        </p:nvSpPr>
        <p:spPr bwMode="auto">
          <a:xfrm>
            <a:off x="539759" y="841276"/>
            <a:ext cx="8207375" cy="4968552"/>
          </a:xfrm>
          <a:prstGeom prst="rect">
            <a:avLst/>
          </a:prstGeom>
          <a:gradFill rotWithShape="1">
            <a:gsLst>
              <a:gs pos="0">
                <a:srgbClr val="FFFF66">
                  <a:alpha val="60001"/>
                </a:srgbClr>
              </a:gs>
              <a:gs pos="100000">
                <a:srgbClr val="FFCC00"/>
              </a:gs>
            </a:gsLst>
            <a:lin ang="2700000" scaled="1"/>
          </a:gradFill>
          <a:ln w="19050" algn="ctr">
            <a:solidFill>
              <a:srgbClr val="FF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4" tIns="45712" rIns="91424" bIns="45712"/>
          <a:lstStyle>
            <a:lvl1pPr marL="266700" indent="-2667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fontAlgn="ctr">
              <a:lnSpc>
                <a:spcPct val="150000"/>
              </a:lnSpc>
              <a:buClr>
                <a:srgbClr val="FF0000"/>
              </a:buClr>
              <a:buFont typeface="Wingdings" pitchFamily="2" charset="2"/>
              <a:buNone/>
            </a:pPr>
            <a:r>
              <a:rPr lang="zh-CN" altLang="en-US" b="0" dirty="0" smtClean="0">
                <a:ea typeface="黑体" pitchFamily="49" charset="-122"/>
                <a:cs typeface="Times New Roman" pitchFamily="18" charset="0"/>
              </a:rPr>
              <a:t>降低</a:t>
            </a:r>
            <a:r>
              <a:rPr lang="zh-CN" altLang="en-US" b="0" dirty="0">
                <a:ea typeface="黑体" pitchFamily="49" charset="-122"/>
                <a:cs typeface="Times New Roman" pitchFamily="18" charset="0"/>
              </a:rPr>
              <a:t>圈复杂度的方法</a:t>
            </a:r>
            <a:r>
              <a:rPr lang="en-US" altLang="zh-CN" b="0" dirty="0">
                <a:ea typeface="黑体" pitchFamily="49" charset="-122"/>
                <a:cs typeface="Times New Roman" pitchFamily="18" charset="0"/>
              </a:rPr>
              <a:t>——</a:t>
            </a:r>
            <a:r>
              <a:rPr lang="zh-CN" altLang="en-US" b="0" dirty="0">
                <a:ea typeface="黑体" pitchFamily="49" charset="-122"/>
                <a:cs typeface="Times New Roman" pitchFamily="18" charset="0"/>
              </a:rPr>
              <a:t>重构</a:t>
            </a:r>
          </a:p>
          <a:p>
            <a:pPr algn="just" fontAlgn="ctr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CC0000"/>
                </a:solidFill>
                <a:ea typeface="黑体" pitchFamily="49" charset="-122"/>
                <a:cs typeface="Times New Roman" pitchFamily="18" charset="0"/>
              </a:rPr>
              <a:t>概念</a:t>
            </a:r>
          </a:p>
          <a:p>
            <a:pPr algn="just" fontAlgn="ctr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1600" dirty="0">
                <a:ea typeface="黑体" pitchFamily="49" charset="-122"/>
                <a:cs typeface="Times New Roman" pitchFamily="18" charset="0"/>
              </a:rPr>
              <a:t>重构（</a:t>
            </a:r>
            <a:r>
              <a:rPr lang="en-US" altLang="zh-CN" sz="1600" dirty="0">
                <a:ea typeface="黑体" pitchFamily="49" charset="-122"/>
                <a:cs typeface="Times New Roman" pitchFamily="18" charset="0"/>
              </a:rPr>
              <a:t>Refactoring</a:t>
            </a:r>
            <a:r>
              <a:rPr lang="zh-CN" altLang="en-US" sz="1600" dirty="0">
                <a:ea typeface="黑体" pitchFamily="49" charset="-122"/>
                <a:cs typeface="Times New Roman" pitchFamily="18" charset="0"/>
              </a:rPr>
              <a:t>）就是在不改变软件现有功能的基础上，通过调整程序代码改善软件的质量、性能，使其程序的设计模式和架构更趋合理，提高软件的扩展性和维护性。</a:t>
            </a:r>
          </a:p>
          <a:p>
            <a:pPr algn="just" fontAlgn="ctr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CC0000"/>
                </a:solidFill>
                <a:ea typeface="黑体" pitchFamily="49" charset="-122"/>
                <a:cs typeface="Times New Roman" pitchFamily="18" charset="0"/>
              </a:rPr>
              <a:t>重构方法</a:t>
            </a:r>
          </a:p>
          <a:p>
            <a:pPr algn="just" fontAlgn="ctr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1600" dirty="0">
                <a:ea typeface="黑体" pitchFamily="49" charset="-122"/>
                <a:cs typeface="Times New Roman" pitchFamily="18" charset="0"/>
              </a:rPr>
              <a:t>重复代码或者相似代码提取为一个新的方法</a:t>
            </a:r>
          </a:p>
          <a:p>
            <a:pPr algn="just" fontAlgn="ctr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1600" dirty="0">
                <a:ea typeface="黑体" pitchFamily="49" charset="-122"/>
                <a:cs typeface="Times New Roman" pitchFamily="18" charset="0"/>
              </a:rPr>
              <a:t>将过长的方法按功能拆分成小的方法</a:t>
            </a:r>
          </a:p>
          <a:p>
            <a:pPr algn="just" fontAlgn="ctr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1600" dirty="0">
                <a:ea typeface="黑体" pitchFamily="49" charset="-122"/>
                <a:cs typeface="Times New Roman" pitchFamily="18" charset="0"/>
              </a:rPr>
              <a:t>将过大类的功能拆分成多个功能单一的小类</a:t>
            </a:r>
          </a:p>
          <a:p>
            <a:pPr algn="just" fontAlgn="ctr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l"/>
            </a:pPr>
            <a:r>
              <a:rPr lang="zh-CN" altLang="en-US" sz="1600" dirty="0">
                <a:solidFill>
                  <a:srgbClr val="CC0000"/>
                </a:solidFill>
                <a:ea typeface="黑体" pitchFamily="49" charset="-122"/>
                <a:cs typeface="Times New Roman" pitchFamily="18" charset="0"/>
              </a:rPr>
              <a:t>推荐书籍</a:t>
            </a:r>
          </a:p>
          <a:p>
            <a:pPr algn="just" fontAlgn="ctr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sz="1600" dirty="0">
                <a:ea typeface="黑体" pitchFamily="49" charset="-122"/>
                <a:cs typeface="Times New Roman" pitchFamily="18" charset="0"/>
              </a:rPr>
              <a:t>《</a:t>
            </a:r>
            <a:r>
              <a:rPr lang="zh-CN" altLang="en-US" sz="1600" dirty="0">
                <a:ea typeface="黑体" pitchFamily="49" charset="-122"/>
                <a:cs typeface="Times New Roman" pitchFamily="18" charset="0"/>
              </a:rPr>
              <a:t>重构</a:t>
            </a:r>
            <a:r>
              <a:rPr lang="en-US" altLang="zh-CN" sz="1600" dirty="0">
                <a:ea typeface="黑体" pitchFamily="49" charset="-122"/>
                <a:cs typeface="Times New Roman" pitchFamily="18" charset="0"/>
              </a:rPr>
              <a:t>——</a:t>
            </a:r>
            <a:r>
              <a:rPr lang="zh-CN" altLang="en-US" sz="1600" dirty="0">
                <a:ea typeface="黑体" pitchFamily="49" charset="-122"/>
                <a:cs typeface="Times New Roman" pitchFamily="18" charset="0"/>
              </a:rPr>
              <a:t>改善既有代码的设计</a:t>
            </a:r>
            <a:r>
              <a:rPr lang="en-US" altLang="zh-CN" sz="1600" dirty="0">
                <a:ea typeface="黑体" pitchFamily="49" charset="-122"/>
                <a:cs typeface="Times New Roman" pitchFamily="18" charset="0"/>
              </a:rPr>
              <a:t>》</a:t>
            </a:r>
          </a:p>
          <a:p>
            <a:pPr algn="just" fontAlgn="ctr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1600" dirty="0">
                <a:ea typeface="黑体" pitchFamily="49" charset="-122"/>
                <a:cs typeface="Times New Roman" pitchFamily="18" charset="0"/>
              </a:rPr>
              <a:t>作者：</a:t>
            </a:r>
            <a:r>
              <a:rPr lang="en-US" altLang="zh-CN" sz="1600" dirty="0">
                <a:ea typeface="黑体" pitchFamily="49" charset="-122"/>
                <a:cs typeface="Times New Roman" pitchFamily="18" charset="0"/>
              </a:rPr>
              <a:t>Martin Fowler</a:t>
            </a:r>
          </a:p>
          <a:p>
            <a:pPr algn="just" fontAlgn="ctr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1600" dirty="0">
                <a:ea typeface="黑体" pitchFamily="49" charset="-122"/>
                <a:cs typeface="Times New Roman" pitchFamily="18" charset="0"/>
              </a:rPr>
              <a:t>书中列出了长达</a:t>
            </a:r>
            <a:r>
              <a:rPr lang="en-US" altLang="zh-CN" sz="1600" dirty="0">
                <a:ea typeface="黑体" pitchFamily="49" charset="-122"/>
                <a:cs typeface="Times New Roman" pitchFamily="18" charset="0"/>
              </a:rPr>
              <a:t>70</a:t>
            </a:r>
            <a:r>
              <a:rPr lang="zh-CN" altLang="en-US" sz="1600" dirty="0">
                <a:ea typeface="黑体" pitchFamily="49" charset="-122"/>
                <a:cs typeface="Times New Roman" pitchFamily="18" charset="0"/>
              </a:rPr>
              <a:t>条的重构名录，提供了具体重构的方法和重构的技巧。将帮助开发人员一次一小步地修改代码，减少了开发过程中的风险。</a:t>
            </a:r>
          </a:p>
        </p:txBody>
      </p:sp>
      <p:pic>
        <p:nvPicPr>
          <p:cNvPr id="337924" name="Picture 4" descr="869577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569" y="2857504"/>
            <a:ext cx="1728788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1584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Page </a:t>
            </a:r>
            <a:fld id="{A4C9073C-2E50-4109-9B5A-480E590C7530}" type="slidenum">
              <a:rPr lang="de-DE"/>
              <a:pPr/>
              <a:t>32</a:t>
            </a:fld>
            <a:endParaRPr lang="en-GB"/>
          </a:p>
        </p:txBody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21196"/>
            <a:ext cx="8784976" cy="52565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1600" dirty="0"/>
              <a:t>可以直接降低圈复杂度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10</a:t>
            </a:r>
            <a:r>
              <a:rPr lang="zh-CN" altLang="en-US" sz="1600" dirty="0" smtClean="0"/>
              <a:t>种</a:t>
            </a:r>
            <a:r>
              <a:rPr lang="zh-CN" altLang="en-US" sz="1600" dirty="0"/>
              <a:t>重构</a:t>
            </a:r>
            <a:r>
              <a:rPr lang="zh-CN" altLang="en-US" sz="1600" dirty="0" smtClean="0"/>
              <a:t>技术</a:t>
            </a:r>
            <a:endParaRPr lang="en-US" altLang="zh-CN" sz="16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600" dirty="0" smtClean="0"/>
              <a:t>针对</a:t>
            </a:r>
            <a:r>
              <a:rPr lang="zh-CN" altLang="en-US" sz="1600" dirty="0"/>
              <a:t>结构化</a:t>
            </a:r>
            <a:r>
              <a:rPr lang="zh-CN" altLang="en-US" sz="1600" dirty="0" smtClean="0"/>
              <a:t>编程：</a:t>
            </a:r>
            <a:endParaRPr lang="zh-CN" altLang="en-US" sz="16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Composing Methods</a:t>
            </a:r>
            <a:r>
              <a:rPr lang="zh-CN" altLang="en-US" sz="1400" dirty="0"/>
              <a:t>（重新组织你的函数）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	1.Extract Method</a:t>
            </a:r>
            <a:r>
              <a:rPr lang="zh-CN" altLang="en-US" sz="1300" dirty="0"/>
              <a:t>（提炼函数）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	2.Substitute Algorithm</a:t>
            </a:r>
            <a:r>
              <a:rPr lang="zh-CN" altLang="en-US" sz="1300" dirty="0"/>
              <a:t>（替换你的算法）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Simplifying Conditional Expressions</a:t>
            </a:r>
            <a:r>
              <a:rPr lang="zh-CN" altLang="en-US" sz="1400" dirty="0"/>
              <a:t>（简化条件表达式）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	3.Decompose Conditional</a:t>
            </a:r>
            <a:r>
              <a:rPr lang="zh-CN" altLang="en-US" sz="1300" dirty="0"/>
              <a:t>（分解条件式）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300" dirty="0"/>
              <a:t>	</a:t>
            </a:r>
            <a:r>
              <a:rPr lang="en-US" altLang="zh-CN" sz="1300" dirty="0"/>
              <a:t>4.Consolidate Conditional Expression</a:t>
            </a:r>
            <a:r>
              <a:rPr lang="zh-CN" altLang="en-US" sz="1300" dirty="0"/>
              <a:t>（合并条件式）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300" dirty="0"/>
              <a:t>	</a:t>
            </a:r>
            <a:r>
              <a:rPr lang="en-US" altLang="zh-CN" sz="1300" dirty="0"/>
              <a:t>5.Consolidate Duplicate Conditional Fragments</a:t>
            </a:r>
            <a:r>
              <a:rPr lang="zh-CN" altLang="en-US" sz="1300" dirty="0"/>
              <a:t>（合并重复的条件片断）</a:t>
            </a:r>
            <a:endParaRPr lang="en-US" altLang="zh-CN" sz="13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	6.Remove Control Flag</a:t>
            </a:r>
            <a:r>
              <a:rPr lang="zh-CN" altLang="en-US" sz="1300" dirty="0"/>
              <a:t>（移除控制标记）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Making Method Calls Simpler</a:t>
            </a:r>
            <a:r>
              <a:rPr lang="zh-CN" altLang="en-US" sz="1400" dirty="0"/>
              <a:t>（简化函数调用）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	7.Separate Query from Modifier</a:t>
            </a:r>
            <a:r>
              <a:rPr lang="zh-CN" altLang="en-US" sz="1300" dirty="0"/>
              <a:t>（将查询函数和修改函数分离）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	8.Parameterize Method</a:t>
            </a:r>
            <a:r>
              <a:rPr lang="zh-CN" altLang="en-US" sz="1300" dirty="0"/>
              <a:t>（令函数携带参数）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	9.Replace Parameter with Explicit Methods</a:t>
            </a:r>
            <a:r>
              <a:rPr lang="zh-CN" altLang="en-US" sz="1300" dirty="0"/>
              <a:t>（以明确函数取代参数）</a:t>
            </a:r>
          </a:p>
          <a:p>
            <a:pPr marL="0" indent="0" algn="r">
              <a:lnSpc>
                <a:spcPct val="120000"/>
              </a:lnSpc>
              <a:buNone/>
            </a:pPr>
            <a:r>
              <a:rPr lang="zh-CN" altLang="en-US" sz="1300" dirty="0"/>
              <a:t>	</a:t>
            </a:r>
            <a:r>
              <a:rPr lang="en-US" altLang="zh-CN" sz="1300" i="1" dirty="0"/>
              <a:t>--- Refactoring: Improving the Design of Existing Code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/>
              <a:t>针对面向对象编程：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/>
              <a:t>	</a:t>
            </a:r>
            <a:r>
              <a:rPr lang="en-US" altLang="zh-CN" sz="1400" dirty="0"/>
              <a:t>10.</a:t>
            </a:r>
            <a:r>
              <a:rPr lang="en-US" altLang="zh-CN" sz="1400" dirty="0">
                <a:solidFill>
                  <a:schemeClr val="accent2"/>
                </a:solidFill>
              </a:rPr>
              <a:t>Replace Conditional with Polymorphism</a:t>
            </a:r>
            <a:r>
              <a:rPr lang="zh-CN" altLang="en-US" sz="1400" dirty="0">
                <a:solidFill>
                  <a:schemeClr val="accent2"/>
                </a:solidFill>
              </a:rPr>
              <a:t>（以多态取代条件式）</a:t>
            </a:r>
            <a:endParaRPr lang="en-US" altLang="zh-CN" sz="1300" i="1" dirty="0"/>
          </a:p>
        </p:txBody>
      </p:sp>
    </p:spTree>
    <p:extLst>
      <p:ext uri="{BB962C8B-B14F-4D97-AF65-F5344CB8AC3E}">
        <p14:creationId xmlns:p14="http://schemas.microsoft.com/office/powerpoint/2010/main" val="338146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21197"/>
            <a:ext cx="8065274" cy="432048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控制圈复杂度</a:t>
            </a:r>
            <a:r>
              <a:rPr lang="zh-CN" altLang="en-US" sz="2800" dirty="0" smtClean="0"/>
              <a:t>的</a:t>
            </a:r>
            <a:r>
              <a:rPr lang="en-US" altLang="zh-CN" sz="2800" dirty="0" smtClean="0"/>
              <a:t>10</a:t>
            </a:r>
            <a:r>
              <a:rPr lang="zh-CN" altLang="en-US" sz="2800" dirty="0" smtClean="0"/>
              <a:t>种</a:t>
            </a:r>
            <a:r>
              <a:rPr lang="zh-CN" altLang="en-US" sz="2800" dirty="0"/>
              <a:t>重构技术总结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7504" y="553245"/>
            <a:ext cx="5472608" cy="49457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200" dirty="0"/>
              <a:t>可以直接降低圈复杂度的</a:t>
            </a:r>
            <a:r>
              <a:rPr lang="en-US" altLang="zh-CN" sz="1200" dirty="0"/>
              <a:t>9</a:t>
            </a:r>
            <a:r>
              <a:rPr lang="zh-CN" altLang="en-US" sz="1200" dirty="0"/>
              <a:t>种重构技术（针对结构化编程）：</a:t>
            </a: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FF0000"/>
                </a:solidFill>
              </a:rPr>
              <a:t>*</a:t>
            </a:r>
            <a:r>
              <a:rPr lang="zh-CN" altLang="en-US" sz="1200" b="1" dirty="0">
                <a:solidFill>
                  <a:srgbClr val="FF0000"/>
                </a:solidFill>
              </a:rPr>
              <a:t>一、</a:t>
            </a:r>
            <a:r>
              <a:rPr lang="en-US" altLang="zh-CN" sz="1200" b="1" dirty="0"/>
              <a:t>Composing Methods</a:t>
            </a:r>
            <a:r>
              <a:rPr lang="zh-CN" altLang="en-US" sz="1200" b="1" dirty="0"/>
              <a:t>（重新组织你的函数）</a:t>
            </a:r>
          </a:p>
          <a:p>
            <a:pPr marL="0" indent="0">
              <a:buNone/>
            </a:pPr>
            <a:r>
              <a:rPr lang="zh-CN" altLang="en-US" sz="1200" dirty="0"/>
              <a:t>  </a:t>
            </a:r>
            <a:r>
              <a:rPr lang="en-US" altLang="zh-CN" sz="1200" b="1" dirty="0">
                <a:solidFill>
                  <a:srgbClr val="FFC000"/>
                </a:solidFill>
              </a:rPr>
              <a:t>1.Extract Method</a:t>
            </a:r>
            <a:r>
              <a:rPr lang="zh-CN" altLang="en-US" sz="1200" b="1" dirty="0">
                <a:solidFill>
                  <a:srgbClr val="FFC000"/>
                </a:solidFill>
              </a:rPr>
              <a:t>（提炼函数）</a:t>
            </a:r>
          </a:p>
          <a:p>
            <a:pPr marL="0" indent="0">
              <a:buNone/>
            </a:pPr>
            <a:r>
              <a:rPr lang="zh-CN" altLang="en-US" sz="1200" dirty="0"/>
              <a:t>     分为不同的</a:t>
            </a:r>
            <a:r>
              <a:rPr lang="en-US" altLang="zh-CN" sz="1200" dirty="0"/>
              <a:t>step</a:t>
            </a:r>
            <a:r>
              <a:rPr lang="zh-CN" altLang="en-US" sz="1200" dirty="0"/>
              <a:t>步骤进行处理，主干逻辑方法控制在</a:t>
            </a:r>
            <a:r>
              <a:rPr lang="en-US" altLang="zh-CN" sz="1200" dirty="0"/>
              <a:t>7</a:t>
            </a:r>
            <a:r>
              <a:rPr lang="zh-CN" altLang="en-US" sz="1200" dirty="0"/>
              <a:t>个以内</a:t>
            </a:r>
          </a:p>
          <a:p>
            <a:pPr marL="0" indent="0">
              <a:buNone/>
            </a:pPr>
            <a:r>
              <a:rPr lang="zh-CN" altLang="en-US" sz="1200" dirty="0"/>
              <a:t>     将代码放进一个独立函数中，并让函数名称解释该函数的用途</a:t>
            </a:r>
          </a:p>
          <a:p>
            <a:pPr marL="0" indent="0">
              <a:buNone/>
            </a:pPr>
            <a:r>
              <a:rPr lang="zh-CN" altLang="en-US" sz="1200" dirty="0"/>
              <a:t>  </a:t>
            </a:r>
            <a:r>
              <a:rPr lang="en-US" altLang="zh-CN" sz="1200" b="1" dirty="0">
                <a:solidFill>
                  <a:srgbClr val="FFC000"/>
                </a:solidFill>
              </a:rPr>
              <a:t>2.Substitute Algorithm</a:t>
            </a:r>
            <a:r>
              <a:rPr lang="zh-CN" altLang="en-US" sz="1200" b="1" dirty="0">
                <a:solidFill>
                  <a:srgbClr val="FFC000"/>
                </a:solidFill>
              </a:rPr>
              <a:t>（替换你的算法）</a:t>
            </a:r>
          </a:p>
          <a:p>
            <a:pPr marL="0" indent="0">
              <a:buNone/>
            </a:pPr>
            <a:r>
              <a:rPr lang="zh-CN" altLang="en-US" sz="1200" dirty="0"/>
              <a:t>    将函数本体替换为另一个更清晰、简化的算法 ，如多值匹配       </a:t>
            </a:r>
            <a:r>
              <a:rPr lang="en-US" altLang="zh-CN" sz="1200" dirty="0"/>
              <a:t>            </a:t>
            </a:r>
            <a:r>
              <a:rPr lang="en-US" altLang="zh-CN" sz="1200" dirty="0" err="1"/>
              <a:t>candidates.contains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FF0000"/>
                </a:solidFill>
              </a:rPr>
              <a:t>*</a:t>
            </a:r>
            <a:r>
              <a:rPr lang="zh-CN" altLang="en-US" sz="1200" b="1" dirty="0">
                <a:solidFill>
                  <a:srgbClr val="FF0000"/>
                </a:solidFill>
              </a:rPr>
              <a:t>二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Simplifying Conditional Expressions</a:t>
            </a:r>
            <a:r>
              <a:rPr lang="zh-CN" altLang="en-US" sz="1200" b="1" dirty="0"/>
              <a:t>（简化条件表达式）</a:t>
            </a:r>
          </a:p>
          <a:p>
            <a:pPr marL="0" indent="0">
              <a:buNone/>
            </a:pPr>
            <a:r>
              <a:rPr lang="zh-CN" altLang="en-US" sz="1200" dirty="0"/>
              <a:t>  </a:t>
            </a:r>
            <a:r>
              <a:rPr lang="en-US" altLang="zh-CN" sz="1200" b="1" dirty="0">
                <a:solidFill>
                  <a:srgbClr val="FFC000"/>
                </a:solidFill>
              </a:rPr>
              <a:t>3.Decompose Conditional</a:t>
            </a:r>
            <a:r>
              <a:rPr lang="zh-CN" altLang="en-US" sz="1200" b="1" dirty="0">
                <a:solidFill>
                  <a:srgbClr val="FFC000"/>
                </a:solidFill>
              </a:rPr>
              <a:t>（分解条件式）</a:t>
            </a:r>
          </a:p>
          <a:p>
            <a:pPr marL="0" indent="0">
              <a:buNone/>
            </a:pPr>
            <a:r>
              <a:rPr lang="zh-CN" altLang="en-US" sz="1200" dirty="0"/>
              <a:t>     </a:t>
            </a:r>
            <a:r>
              <a:rPr lang="zh-CN" altLang="en-US" sz="1200" b="1" dirty="0"/>
              <a:t>从</a:t>
            </a:r>
            <a:r>
              <a:rPr lang="en-US" altLang="zh-CN" sz="1200" b="1" dirty="0"/>
              <a:t>if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then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else</a:t>
            </a:r>
            <a:r>
              <a:rPr lang="zh-CN" altLang="en-US" sz="1200" b="1" dirty="0"/>
              <a:t>三个段落中分别提炼出独立函数</a:t>
            </a:r>
            <a:endParaRPr lang="zh-CN" altLang="en-US" sz="1200" dirty="0"/>
          </a:p>
          <a:p>
            <a:pPr marL="0" indent="0">
              <a:buNone/>
            </a:pPr>
            <a:r>
              <a:rPr lang="zh-CN" altLang="en-US" sz="1200" dirty="0"/>
              <a:t>  </a:t>
            </a:r>
            <a:r>
              <a:rPr lang="en-US" altLang="zh-CN" sz="1200" b="1" dirty="0">
                <a:solidFill>
                  <a:srgbClr val="FFC000"/>
                </a:solidFill>
              </a:rPr>
              <a:t>4.Consolidate Conditional Expression</a:t>
            </a:r>
            <a:r>
              <a:rPr lang="zh-CN" altLang="en-US" sz="1200" b="1" dirty="0">
                <a:solidFill>
                  <a:srgbClr val="FFC000"/>
                </a:solidFill>
              </a:rPr>
              <a:t>（合并条件式）</a:t>
            </a:r>
          </a:p>
          <a:p>
            <a:pPr marL="0" indent="0">
              <a:buNone/>
            </a:pPr>
            <a:r>
              <a:rPr lang="zh-CN" altLang="en-US" sz="1200" dirty="0"/>
              <a:t>     将多个条件合并 为 </a:t>
            </a:r>
            <a:r>
              <a:rPr lang="en-US" altLang="zh-CN" sz="1200" dirty="0"/>
              <a:t>c1||c2&amp;&amp;c3,</a:t>
            </a:r>
            <a:r>
              <a:rPr lang="zh-CN" altLang="en-US" sz="1200" dirty="0"/>
              <a:t>并提炼为一个函数</a:t>
            </a:r>
          </a:p>
          <a:p>
            <a:pPr marL="0" indent="0">
              <a:buNone/>
            </a:pPr>
            <a:r>
              <a:rPr lang="zh-CN" altLang="en-US" sz="1200" dirty="0"/>
              <a:t>  </a:t>
            </a:r>
            <a:r>
              <a:rPr lang="en-US" altLang="zh-CN" sz="1200" b="1" dirty="0">
                <a:solidFill>
                  <a:srgbClr val="FFC000"/>
                </a:solidFill>
              </a:rPr>
              <a:t>5.Consolidate Duplicate Conditional Fragments</a:t>
            </a:r>
            <a:r>
              <a:rPr lang="zh-CN" altLang="en-US" sz="1200" b="1" dirty="0">
                <a:solidFill>
                  <a:srgbClr val="FFC000"/>
                </a:solidFill>
              </a:rPr>
              <a:t>（合并重复的条件片断）</a:t>
            </a:r>
          </a:p>
          <a:p>
            <a:pPr marL="0" indent="0">
              <a:buNone/>
            </a:pPr>
            <a:r>
              <a:rPr lang="zh-CN" altLang="en-US" sz="1200" dirty="0"/>
              <a:t>     多个条件都执行的代码，</a:t>
            </a:r>
            <a:r>
              <a:rPr lang="zh-CN" altLang="en-US" sz="1200" b="1" dirty="0"/>
              <a:t>将重复代码搬移到条件式之外</a:t>
            </a:r>
            <a:endParaRPr lang="zh-CN" altLang="en-US" sz="1200" dirty="0"/>
          </a:p>
          <a:p>
            <a:pPr marL="0" indent="0">
              <a:buNone/>
            </a:pPr>
            <a:r>
              <a:rPr lang="zh-CN" altLang="en-US" sz="1200" dirty="0"/>
              <a:t>  </a:t>
            </a:r>
            <a:r>
              <a:rPr lang="en-US" altLang="zh-CN" sz="1200" b="1" dirty="0">
                <a:solidFill>
                  <a:srgbClr val="FFC000"/>
                </a:solidFill>
              </a:rPr>
              <a:t>6.Remove Control Flag</a:t>
            </a:r>
            <a:r>
              <a:rPr lang="zh-CN" altLang="en-US" sz="1200" b="1" dirty="0">
                <a:solidFill>
                  <a:srgbClr val="FFC000"/>
                </a:solidFill>
              </a:rPr>
              <a:t>（移除控制标记）</a:t>
            </a:r>
          </a:p>
          <a:p>
            <a:pPr marL="0" indent="0">
              <a:buNone/>
            </a:pPr>
            <a:r>
              <a:rPr lang="zh-CN" altLang="en-US" sz="1200" dirty="0"/>
              <a:t>     </a:t>
            </a:r>
            <a:r>
              <a:rPr lang="zh-CN" altLang="en-US" sz="1200" b="1" dirty="0"/>
              <a:t>以</a:t>
            </a:r>
            <a:r>
              <a:rPr lang="en-US" altLang="zh-CN" sz="1200" b="1" dirty="0"/>
              <a:t>break</a:t>
            </a:r>
            <a:r>
              <a:rPr lang="zh-CN" altLang="en-US" sz="1200" b="1" dirty="0"/>
              <a:t>和</a:t>
            </a:r>
            <a:r>
              <a:rPr lang="en-US" altLang="zh-CN" sz="1200" b="1" dirty="0"/>
              <a:t>return</a:t>
            </a:r>
            <a:r>
              <a:rPr lang="zh-CN" altLang="en-US" sz="1200" b="1" dirty="0"/>
              <a:t>取代控制标记</a:t>
            </a:r>
            <a:endParaRPr lang="zh-CN" altLang="en-US" sz="1200" dirty="0"/>
          </a:p>
          <a:p>
            <a:pPr marL="0" indent="0">
              <a:buNone/>
            </a:pPr>
            <a:r>
              <a:rPr lang="zh-CN" altLang="en-US" sz="1200" dirty="0"/>
              <a:t/>
            </a:r>
            <a:br>
              <a:rPr lang="zh-CN" altLang="en-US" sz="1200" dirty="0"/>
            </a:b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</p:txBody>
      </p:sp>
      <p:sp>
        <p:nvSpPr>
          <p:cNvPr id="5" name="矩形 4"/>
          <p:cNvSpPr/>
          <p:nvPr/>
        </p:nvSpPr>
        <p:spPr>
          <a:xfrm>
            <a:off x="4382614" y="3865614"/>
            <a:ext cx="4465050" cy="1600422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*</a:t>
            </a:r>
            <a:r>
              <a:rPr lang="zh-CN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、针对面向对象编程：</a:t>
            </a:r>
          </a:p>
          <a:p>
            <a:r>
              <a:rPr lang="zh-CN" altLang="en-US" sz="1400" dirty="0">
                <a:solidFill>
                  <a:schemeClr val="bg1"/>
                </a:solidFill>
              </a:rPr>
              <a:t>  </a:t>
            </a:r>
            <a:r>
              <a:rPr lang="en-US" altLang="zh-CN" sz="1400" b="1" dirty="0">
                <a:solidFill>
                  <a:srgbClr val="FFC000"/>
                </a:solidFill>
              </a:rPr>
              <a:t>10.Replace Conditional with Polymorphism</a:t>
            </a:r>
            <a:r>
              <a:rPr lang="zh-CN" altLang="en-US" sz="1400" b="1" dirty="0">
                <a:solidFill>
                  <a:srgbClr val="FFC000"/>
                </a:solidFill>
              </a:rPr>
              <a:t>（以多态取代条件式）</a:t>
            </a:r>
          </a:p>
          <a:p>
            <a:r>
              <a:rPr lang="zh-CN" altLang="en-US" sz="1400" dirty="0">
                <a:solidFill>
                  <a:schemeClr val="bg1"/>
                </a:solidFill>
              </a:rPr>
              <a:t>     </a:t>
            </a:r>
            <a:r>
              <a:rPr lang="zh-CN" altLang="en-US" sz="1400" b="1" dirty="0">
                <a:solidFill>
                  <a:schemeClr val="bg1"/>
                </a:solidFill>
              </a:rPr>
              <a:t>将整个条件式的每个分支放进一个子类的重载方法中，然后将原始函数声明为抽象方法</a:t>
            </a:r>
            <a:endParaRPr lang="zh-CN" altLang="en-US" sz="1400" dirty="0">
              <a:solidFill>
                <a:schemeClr val="bg1"/>
              </a:solidFill>
            </a:endParaRPr>
          </a:p>
          <a:p>
            <a:r>
              <a:rPr lang="zh-CN" altLang="en-US" sz="1400" dirty="0">
                <a:solidFill>
                  <a:schemeClr val="bg1"/>
                </a:solidFill>
              </a:rPr>
              <a:t>     面向接口编程，一个接口多种实现；利用</a:t>
            </a:r>
            <a:r>
              <a:rPr lang="en-US" altLang="zh-CN" sz="1400" dirty="0">
                <a:solidFill>
                  <a:schemeClr val="bg1"/>
                </a:solidFill>
              </a:rPr>
              <a:t>state</a:t>
            </a:r>
            <a:r>
              <a:rPr lang="zh-CN" altLang="en-US" sz="1400" dirty="0">
                <a:solidFill>
                  <a:schemeClr val="bg1"/>
                </a:solidFill>
              </a:rPr>
              <a:t>模式减少分支</a:t>
            </a:r>
          </a:p>
        </p:txBody>
      </p:sp>
      <p:sp>
        <p:nvSpPr>
          <p:cNvPr id="6" name="矩形 5"/>
          <p:cNvSpPr/>
          <p:nvPr/>
        </p:nvSpPr>
        <p:spPr>
          <a:xfrm>
            <a:off x="4677174" y="769269"/>
            <a:ext cx="4465050" cy="2708418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*</a:t>
            </a:r>
            <a:r>
              <a:rPr lang="zh-CN" altLang="en-US" sz="1300" b="1" dirty="0">
                <a:solidFill>
                  <a:srgbClr val="FF0000"/>
                </a:solidFill>
              </a:rPr>
              <a:t>三</a:t>
            </a:r>
            <a:r>
              <a:rPr lang="zh-CN" altLang="en-US" sz="1300" b="1" dirty="0">
                <a:solidFill>
                  <a:schemeClr val="bg1"/>
                </a:solidFill>
              </a:rPr>
              <a:t>、</a:t>
            </a:r>
            <a:r>
              <a:rPr lang="en-US" altLang="zh-CN" sz="1300" b="1" dirty="0">
                <a:solidFill>
                  <a:schemeClr val="bg1"/>
                </a:solidFill>
              </a:rPr>
              <a:t>Making Method Calls Simpler</a:t>
            </a:r>
            <a:r>
              <a:rPr lang="zh-CN" altLang="en-US" sz="1300" b="1" dirty="0">
                <a:solidFill>
                  <a:schemeClr val="bg1"/>
                </a:solidFill>
              </a:rPr>
              <a:t>（简化函数调用）</a:t>
            </a:r>
          </a:p>
          <a:p>
            <a:r>
              <a:rPr lang="zh-CN" altLang="en-US" sz="1300" dirty="0">
                <a:solidFill>
                  <a:schemeClr val="bg1"/>
                </a:solidFill>
              </a:rPr>
              <a:t>  </a:t>
            </a:r>
            <a:r>
              <a:rPr lang="en-US" altLang="zh-CN" sz="1300" b="1" dirty="0">
                <a:solidFill>
                  <a:srgbClr val="FFC000"/>
                </a:solidFill>
              </a:rPr>
              <a:t>7.Separate Query from Modifier</a:t>
            </a:r>
            <a:r>
              <a:rPr lang="zh-CN" altLang="en-US" sz="1300" b="1" dirty="0">
                <a:solidFill>
                  <a:srgbClr val="FFC000"/>
                </a:solidFill>
              </a:rPr>
              <a:t>（将查询函数和修改函数分离）</a:t>
            </a:r>
          </a:p>
          <a:p>
            <a:r>
              <a:rPr lang="zh-CN" altLang="en-US" sz="1300" dirty="0">
                <a:solidFill>
                  <a:schemeClr val="bg1"/>
                </a:solidFill>
              </a:rPr>
              <a:t>     单一职责原则，</a:t>
            </a:r>
            <a:r>
              <a:rPr lang="zh-CN" altLang="en-US" sz="1300" b="1" dirty="0">
                <a:solidFill>
                  <a:schemeClr val="bg1"/>
                </a:solidFill>
              </a:rPr>
              <a:t>建立两个不同的函数，其中一个负责查询，另一个负责修改</a:t>
            </a:r>
            <a:endParaRPr lang="zh-CN" altLang="en-US" sz="1300" dirty="0">
              <a:solidFill>
                <a:schemeClr val="bg1"/>
              </a:solidFill>
            </a:endParaRPr>
          </a:p>
          <a:p>
            <a:r>
              <a:rPr lang="zh-CN" altLang="en-US" sz="1300" b="1" dirty="0">
                <a:solidFill>
                  <a:srgbClr val="FFC000"/>
                </a:solidFill>
              </a:rPr>
              <a:t>  </a:t>
            </a:r>
            <a:r>
              <a:rPr lang="en-US" altLang="zh-CN" sz="1300" b="1" dirty="0">
                <a:solidFill>
                  <a:srgbClr val="FFC000"/>
                </a:solidFill>
              </a:rPr>
              <a:t>8.Parameterize Method</a:t>
            </a:r>
            <a:r>
              <a:rPr lang="zh-CN" altLang="en-US" sz="1300" b="1" dirty="0">
                <a:solidFill>
                  <a:srgbClr val="FFC000"/>
                </a:solidFill>
              </a:rPr>
              <a:t>（令函数携带参数）</a:t>
            </a:r>
          </a:p>
          <a:p>
            <a:r>
              <a:rPr lang="zh-CN" altLang="en-US" sz="1300" dirty="0">
                <a:solidFill>
                  <a:schemeClr val="bg1"/>
                </a:solidFill>
              </a:rPr>
              <a:t>      通用函数，</a:t>
            </a:r>
            <a:r>
              <a:rPr lang="zh-CN" altLang="en-US" sz="1300" b="1" dirty="0">
                <a:solidFill>
                  <a:schemeClr val="bg1"/>
                </a:solidFill>
              </a:rPr>
              <a:t>建立单一函数，以参数表达那些不同的值</a:t>
            </a:r>
            <a:endParaRPr lang="zh-CN" altLang="en-US" sz="1300" dirty="0">
              <a:solidFill>
                <a:schemeClr val="bg1"/>
              </a:solidFill>
            </a:endParaRPr>
          </a:p>
          <a:p>
            <a:r>
              <a:rPr lang="zh-CN" altLang="en-US" sz="1300" dirty="0">
                <a:solidFill>
                  <a:schemeClr val="bg1"/>
                </a:solidFill>
              </a:rPr>
              <a:t>  </a:t>
            </a:r>
            <a:r>
              <a:rPr lang="zh-CN" altLang="en-US" sz="1300" b="1" dirty="0">
                <a:solidFill>
                  <a:srgbClr val="FFC000"/>
                </a:solidFill>
              </a:rPr>
              <a:t> </a:t>
            </a:r>
            <a:r>
              <a:rPr lang="en-US" altLang="zh-CN" sz="1300" b="1" dirty="0">
                <a:solidFill>
                  <a:srgbClr val="FFC000"/>
                </a:solidFill>
              </a:rPr>
              <a:t>9.Replace Parameter with Explicit Methods</a:t>
            </a:r>
            <a:r>
              <a:rPr lang="zh-CN" altLang="en-US" sz="1300" b="1" dirty="0">
                <a:solidFill>
                  <a:srgbClr val="FFC000"/>
                </a:solidFill>
              </a:rPr>
              <a:t>（以明确函数取代参数）</a:t>
            </a:r>
          </a:p>
          <a:p>
            <a:r>
              <a:rPr lang="zh-CN" altLang="en-US" sz="1300" dirty="0">
                <a:solidFill>
                  <a:schemeClr val="bg1"/>
                </a:solidFill>
              </a:rPr>
              <a:t>   多个</a:t>
            </a:r>
            <a:r>
              <a:rPr lang="en-US" altLang="zh-CN" sz="1300" dirty="0">
                <a:solidFill>
                  <a:schemeClr val="bg1"/>
                </a:solidFill>
              </a:rPr>
              <a:t>if</a:t>
            </a:r>
            <a:r>
              <a:rPr lang="zh-CN" altLang="en-US" sz="1300" dirty="0">
                <a:solidFill>
                  <a:schemeClr val="bg1"/>
                </a:solidFill>
              </a:rPr>
              <a:t>对应对个函数；  </a:t>
            </a:r>
            <a:r>
              <a:rPr lang="zh-CN" altLang="en-US" sz="1300" b="1" dirty="0">
                <a:solidFill>
                  <a:schemeClr val="bg1"/>
                </a:solidFill>
              </a:rPr>
              <a:t>针对该参数的每一个可能值，建立一个独立函数</a:t>
            </a:r>
            <a:endParaRPr lang="zh-CN" altLang="en-US" sz="1300" dirty="0">
              <a:solidFill>
                <a:schemeClr val="bg1"/>
              </a:solidFill>
            </a:endParaRPr>
          </a:p>
          <a:p>
            <a:r>
              <a:rPr lang="zh-CN" altLang="en-US" sz="1300" dirty="0">
                <a:solidFill>
                  <a:schemeClr val="bg1"/>
                </a:solidFill>
              </a:rPr>
              <a:t>  </a:t>
            </a:r>
            <a:r>
              <a:rPr lang="en-US" altLang="zh-CN" sz="1300" i="1" dirty="0">
                <a:solidFill>
                  <a:schemeClr val="bg1"/>
                </a:solidFill>
              </a:rPr>
              <a:t>--- Refactoring: Improving the Design of Existing Code</a:t>
            </a:r>
            <a:endParaRPr lang="en-US" altLang="zh-CN" sz="1300" dirty="0">
              <a:solidFill>
                <a:schemeClr val="bg1"/>
              </a:solidFill>
            </a:endParaRPr>
          </a:p>
          <a:p>
            <a:endParaRPr lang="zh-CN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05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Page </a:t>
            </a:r>
            <a:fld id="{5484B776-ED7B-47C3-84B4-67603F95E466}" type="slidenum">
              <a:rPr lang="de-DE"/>
              <a:pPr/>
              <a:t>34</a:t>
            </a:fld>
            <a:endParaRPr lang="en-GB"/>
          </a:p>
        </p:txBody>
      </p:sp>
      <p:sp>
        <p:nvSpPr>
          <p:cNvPr id="453636" name="Rectangle 4"/>
          <p:cNvSpPr>
            <a:spLocks noGrp="1" noChangeArrowheads="1"/>
          </p:cNvSpPr>
          <p:nvPr>
            <p:ph type="title"/>
          </p:nvPr>
        </p:nvSpPr>
        <p:spPr>
          <a:xfrm>
            <a:off x="423119" y="63386"/>
            <a:ext cx="8229600" cy="611251"/>
          </a:xfrm>
        </p:spPr>
        <p:txBody>
          <a:bodyPr/>
          <a:lstStyle/>
          <a:p>
            <a:r>
              <a:rPr lang="en-US" altLang="zh-CN" sz="2500" dirty="0"/>
              <a:t>Extract Method</a:t>
            </a:r>
            <a:r>
              <a:rPr lang="zh-CN" altLang="en-US" sz="2500" dirty="0"/>
              <a:t>（提炼函数）</a:t>
            </a:r>
          </a:p>
        </p:txBody>
      </p:sp>
      <p:sp>
        <p:nvSpPr>
          <p:cNvPr id="45363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79514" y="1115256"/>
            <a:ext cx="3960440" cy="4478554"/>
          </a:xfrm>
          <a:solidFill>
            <a:schemeClr val="accent1"/>
          </a:solidFill>
          <a:ln>
            <a:solidFill>
              <a:schemeClr val="accent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void </a:t>
            </a:r>
            <a:r>
              <a:rPr lang="en-US" altLang="zh-CN" sz="1000" dirty="0" err="1"/>
              <a:t>printOwing</a:t>
            </a:r>
            <a:r>
              <a:rPr lang="en-US" altLang="zh-CN" sz="1000" dirty="0"/>
              <a:t>(double </a:t>
            </a:r>
            <a:r>
              <a:rPr lang="en-US" altLang="zh-CN" sz="1000" dirty="0" err="1"/>
              <a:t>previousAmount</a:t>
            </a:r>
            <a:r>
              <a:rPr lang="en-US" altLang="zh-CN" sz="1000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    Enumeration e = _</a:t>
            </a:r>
            <a:r>
              <a:rPr lang="en-US" altLang="zh-CN" sz="1000" dirty="0" err="1"/>
              <a:t>orders.elements</a:t>
            </a:r>
            <a:r>
              <a:rPr lang="en-US" altLang="zh-CN" sz="1000" dirty="0"/>
              <a:t>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    double outstanding = </a:t>
            </a:r>
            <a:r>
              <a:rPr lang="en-US" altLang="zh-CN" sz="1000" dirty="0" err="1"/>
              <a:t>previousAmount</a:t>
            </a:r>
            <a:r>
              <a:rPr lang="en-US" altLang="zh-CN" sz="1000" dirty="0"/>
              <a:t> * 1.2;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  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      // print banner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    </a:t>
            </a:r>
            <a:r>
              <a:rPr lang="en-US" altLang="zh-CN" sz="1000" dirty="0" err="1"/>
              <a:t>System.out.println</a:t>
            </a:r>
            <a:r>
              <a:rPr lang="en-US" altLang="zh-CN" sz="1000" dirty="0"/>
              <a:t> ("**************************");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    </a:t>
            </a:r>
            <a:r>
              <a:rPr lang="en-US" altLang="zh-CN" sz="1000" dirty="0" err="1"/>
              <a:t>System.out.println</a:t>
            </a:r>
            <a:r>
              <a:rPr lang="en-US" altLang="zh-CN" sz="1000" dirty="0"/>
              <a:t> ("***** Customer Owes ******");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    </a:t>
            </a:r>
            <a:r>
              <a:rPr lang="en-US" altLang="zh-CN" sz="1000" dirty="0" err="1"/>
              <a:t>System.out.println</a:t>
            </a:r>
            <a:r>
              <a:rPr lang="en-US" altLang="zh-CN" sz="1000" dirty="0"/>
              <a:t> ("**************************");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10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    // calculate outstanding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    while (</a:t>
            </a:r>
            <a:r>
              <a:rPr lang="en-US" altLang="zh-CN" sz="1000" dirty="0" err="1"/>
              <a:t>e.hasMoreElements</a:t>
            </a:r>
            <a:r>
              <a:rPr lang="en-US" altLang="zh-CN" sz="1000" dirty="0"/>
              <a:t>())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   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        Order each = (Order) </a:t>
            </a:r>
            <a:r>
              <a:rPr lang="en-US" altLang="zh-CN" sz="1000" dirty="0" err="1"/>
              <a:t>e.nextElement</a:t>
            </a:r>
            <a:r>
              <a:rPr lang="en-US" altLang="zh-CN" sz="1000" dirty="0"/>
              <a:t>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        outstanding += </a:t>
            </a:r>
            <a:r>
              <a:rPr lang="en-US" altLang="zh-CN" sz="1000" dirty="0" err="1"/>
              <a:t>each.getAmount</a:t>
            </a:r>
            <a:r>
              <a:rPr lang="en-US" altLang="zh-CN" sz="1000" dirty="0"/>
              <a:t>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    }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10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    //print details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    </a:t>
            </a:r>
            <a:r>
              <a:rPr lang="en-US" altLang="zh-CN" sz="1000" dirty="0" err="1"/>
              <a:t>System.out.println</a:t>
            </a:r>
            <a:r>
              <a:rPr lang="en-US" altLang="zh-CN" sz="1000" dirty="0"/>
              <a:t> ("name:" + _name);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    </a:t>
            </a:r>
            <a:r>
              <a:rPr lang="en-US" altLang="zh-CN" sz="1000" dirty="0" err="1"/>
              <a:t>System.out.println</a:t>
            </a:r>
            <a:r>
              <a:rPr lang="en-US" altLang="zh-CN" sz="1000" dirty="0"/>
              <a:t> ("amount" + outstanding);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000" dirty="0"/>
              <a:t>}</a:t>
            </a:r>
            <a:endParaRPr lang="zh-CN" altLang="en-US" sz="1000" dirty="0"/>
          </a:p>
        </p:txBody>
      </p:sp>
      <p:sp>
        <p:nvSpPr>
          <p:cNvPr id="453638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5004048" y="1201320"/>
            <a:ext cx="3816424" cy="4118513"/>
          </a:xfr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void </a:t>
            </a:r>
            <a:r>
              <a:rPr lang="en-US" altLang="zh-CN" sz="800" dirty="0" err="1"/>
              <a:t>printOwing</a:t>
            </a:r>
            <a:r>
              <a:rPr lang="en-US" altLang="zh-CN" sz="800" dirty="0"/>
              <a:t>(double </a:t>
            </a:r>
            <a:r>
              <a:rPr lang="en-US" altLang="zh-CN" sz="800" dirty="0" err="1"/>
              <a:t>previousAmount</a:t>
            </a:r>
            <a:r>
              <a:rPr lang="en-US" altLang="zh-CN" sz="800" dirty="0"/>
              <a:t>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    </a:t>
            </a:r>
            <a:r>
              <a:rPr lang="en-US" altLang="zh-CN" sz="800" dirty="0" err="1"/>
              <a:t>printBanner</a:t>
            </a:r>
            <a:r>
              <a:rPr lang="en-US" altLang="zh-CN" sz="800" dirty="0"/>
              <a:t>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    double outstanding = </a:t>
            </a:r>
            <a:r>
              <a:rPr lang="en-US" altLang="zh-CN" sz="800" dirty="0" err="1"/>
              <a:t>getOutstanding</a:t>
            </a:r>
            <a:r>
              <a:rPr lang="en-US" altLang="zh-CN" sz="800" dirty="0"/>
              <a:t>(</a:t>
            </a:r>
            <a:r>
              <a:rPr lang="en-US" altLang="zh-CN" sz="800" dirty="0" err="1"/>
              <a:t>previousAmount</a:t>
            </a:r>
            <a:r>
              <a:rPr lang="en-US" altLang="zh-CN" sz="800" dirty="0"/>
              <a:t> * 1.2);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    </a:t>
            </a:r>
            <a:r>
              <a:rPr lang="en-US" altLang="zh-CN" sz="800" dirty="0" err="1"/>
              <a:t>printDetails</a:t>
            </a:r>
            <a:r>
              <a:rPr lang="en-US" altLang="zh-CN" sz="800" dirty="0"/>
              <a:t>(outstanding);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void </a:t>
            </a:r>
            <a:r>
              <a:rPr lang="en-US" altLang="zh-CN" sz="800" dirty="0" err="1"/>
              <a:t>printBanner</a:t>
            </a:r>
            <a:r>
              <a:rPr lang="en-US" altLang="zh-CN" sz="800" dirty="0"/>
              <a:t>()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400" dirty="0"/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400" dirty="0"/>
              <a:t>    // print banner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400" dirty="0"/>
              <a:t>    </a:t>
            </a:r>
            <a:r>
              <a:rPr lang="en-US" altLang="zh-CN" sz="400" dirty="0" err="1"/>
              <a:t>System.out.println</a:t>
            </a:r>
            <a:r>
              <a:rPr lang="en-US" altLang="zh-CN" sz="400" dirty="0"/>
              <a:t> ("**************************");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400" dirty="0"/>
              <a:t>    </a:t>
            </a:r>
            <a:r>
              <a:rPr lang="en-US" altLang="zh-CN" sz="400" dirty="0" err="1"/>
              <a:t>System.out.println</a:t>
            </a:r>
            <a:r>
              <a:rPr lang="en-US" altLang="zh-CN" sz="400" dirty="0"/>
              <a:t> ("***** Customer Owes ******");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400" dirty="0"/>
              <a:t>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double </a:t>
            </a:r>
            <a:r>
              <a:rPr lang="en-US" altLang="zh-CN" sz="800" dirty="0" err="1"/>
              <a:t>getOutstanding</a:t>
            </a:r>
            <a:r>
              <a:rPr lang="en-US" altLang="zh-CN" sz="800" dirty="0"/>
              <a:t>(double </a:t>
            </a:r>
            <a:r>
              <a:rPr lang="en-US" altLang="zh-CN" sz="800" dirty="0" err="1"/>
              <a:t>initialValue</a:t>
            </a:r>
            <a:r>
              <a:rPr lang="en-US" altLang="zh-CN" sz="800" dirty="0"/>
              <a:t>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500" dirty="0"/>
              <a:t>    double result = </a:t>
            </a:r>
            <a:r>
              <a:rPr lang="en-US" altLang="zh-CN" sz="500" dirty="0" err="1"/>
              <a:t>initialValue</a:t>
            </a:r>
            <a:r>
              <a:rPr lang="en-US" altLang="zh-CN" sz="5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500" dirty="0"/>
              <a:t>    Enumeration e = _</a:t>
            </a:r>
            <a:r>
              <a:rPr lang="en-US" altLang="zh-CN" sz="500" dirty="0" err="1"/>
              <a:t>orders.elements</a:t>
            </a:r>
            <a:r>
              <a:rPr lang="en-US" altLang="zh-CN" sz="500" dirty="0"/>
              <a:t>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500" dirty="0"/>
              <a:t>    while (</a:t>
            </a:r>
            <a:r>
              <a:rPr lang="en-US" altLang="zh-CN" sz="500" dirty="0" err="1"/>
              <a:t>e.hasMoreElements</a:t>
            </a:r>
            <a:r>
              <a:rPr lang="en-US" altLang="zh-CN" sz="500" dirty="0"/>
              <a:t>())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500" dirty="0"/>
              <a:t>   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500" dirty="0"/>
              <a:t>        Order each = (Order) </a:t>
            </a:r>
            <a:r>
              <a:rPr lang="en-US" altLang="zh-CN" sz="500" dirty="0" err="1"/>
              <a:t>e.nextElement</a:t>
            </a:r>
            <a:r>
              <a:rPr lang="en-US" altLang="zh-CN" sz="500" dirty="0"/>
              <a:t>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500" dirty="0"/>
              <a:t>        result += </a:t>
            </a:r>
            <a:r>
              <a:rPr lang="en-US" altLang="zh-CN" sz="500" dirty="0" err="1"/>
              <a:t>each.getAmount</a:t>
            </a:r>
            <a:r>
              <a:rPr lang="en-US" altLang="zh-CN" sz="500" dirty="0"/>
              <a:t>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500" dirty="0"/>
              <a:t>  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500" dirty="0"/>
              <a:t>    return result;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void </a:t>
            </a:r>
            <a:r>
              <a:rPr lang="en-US" altLang="zh-CN" sz="800" dirty="0" err="1"/>
              <a:t>printDetails</a:t>
            </a:r>
            <a:r>
              <a:rPr lang="en-US" altLang="zh-CN" sz="800" dirty="0"/>
              <a:t> (double outstanding)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400" dirty="0"/>
              <a:t>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400" dirty="0"/>
              <a:t>    </a:t>
            </a:r>
            <a:r>
              <a:rPr lang="en-US" altLang="zh-CN" sz="400" dirty="0" err="1"/>
              <a:t>System.out.println</a:t>
            </a:r>
            <a:r>
              <a:rPr lang="en-US" altLang="zh-CN" sz="400" dirty="0"/>
              <a:t> ("name:" + _name);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400" dirty="0"/>
              <a:t>    </a:t>
            </a:r>
            <a:r>
              <a:rPr lang="en-US" altLang="zh-CN" sz="400" dirty="0" err="1"/>
              <a:t>System.out.println</a:t>
            </a:r>
            <a:r>
              <a:rPr lang="en-US" altLang="zh-CN" sz="400" dirty="0"/>
              <a:t> ("amount" + outstanding);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400" dirty="0"/>
              <a:t>}</a:t>
            </a:r>
            <a:endParaRPr lang="zh-CN" altLang="en-US" sz="400" dirty="0"/>
          </a:p>
        </p:txBody>
      </p:sp>
      <p:sp>
        <p:nvSpPr>
          <p:cNvPr id="453639" name="Text Box 7"/>
          <p:cNvSpPr txBox="1">
            <a:spLocks noChangeArrowheads="1"/>
          </p:cNvSpPr>
          <p:nvPr/>
        </p:nvSpPr>
        <p:spPr bwMode="auto">
          <a:xfrm>
            <a:off x="5004048" y="503188"/>
            <a:ext cx="3244162" cy="612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将这段代码放进一个独立函数中，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并让函数名称解释该函数的用途</a:t>
            </a:r>
          </a:p>
        </p:txBody>
      </p:sp>
      <p:sp>
        <p:nvSpPr>
          <p:cNvPr id="453640" name="AutoShape 8"/>
          <p:cNvSpPr>
            <a:spLocks noChangeArrowheads="1"/>
          </p:cNvSpPr>
          <p:nvPr/>
        </p:nvSpPr>
        <p:spPr bwMode="auto">
          <a:xfrm>
            <a:off x="4537925" y="2405676"/>
            <a:ext cx="178230" cy="696150"/>
          </a:xfrm>
          <a:prstGeom prst="rightArrow">
            <a:avLst>
              <a:gd name="adj1" fmla="val 50000"/>
              <a:gd name="adj2" fmla="val 3539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 anchor="ctr">
            <a:spAutoFit/>
          </a:bodyPr>
          <a:lstStyle/>
          <a:p>
            <a:endParaRPr lang="zh-CN" altLang="en-US"/>
          </a:p>
        </p:txBody>
      </p:sp>
      <p:sp>
        <p:nvSpPr>
          <p:cNvPr id="453641" name="Text Box 9"/>
          <p:cNvSpPr txBox="1">
            <a:spLocks noChangeArrowheads="1"/>
          </p:cNvSpPr>
          <p:nvPr/>
        </p:nvSpPr>
        <p:spPr bwMode="auto">
          <a:xfrm>
            <a:off x="395551" y="664765"/>
            <a:ext cx="3558087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dirty="0">
                <a:solidFill>
                  <a:srgbClr val="FFC000"/>
                </a:solidFill>
                <a:ea typeface="华文细黑" pitchFamily="2" charset="-122"/>
              </a:rPr>
              <a:t>你有一段代码可以被组织在一起并独立出来</a:t>
            </a:r>
          </a:p>
        </p:txBody>
      </p:sp>
    </p:spTree>
    <p:extLst>
      <p:ext uri="{BB962C8B-B14F-4D97-AF65-F5344CB8AC3E}">
        <p14:creationId xmlns:p14="http://schemas.microsoft.com/office/powerpoint/2010/main" val="177249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3638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Page </a:t>
            </a:r>
            <a:fld id="{EFB86599-7636-4BA6-94F4-437BB08C4C98}" type="slidenum">
              <a:rPr lang="de-DE"/>
              <a:pPr/>
              <a:t>35</a:t>
            </a:fld>
            <a:endParaRPr lang="en-GB"/>
          </a:p>
        </p:txBody>
      </p: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85425" y="144897"/>
            <a:ext cx="8229600" cy="808048"/>
          </a:xfrm>
        </p:spPr>
        <p:txBody>
          <a:bodyPr/>
          <a:lstStyle/>
          <a:p>
            <a:r>
              <a:rPr lang="en-US" altLang="zh-CN" sz="2500" dirty="0"/>
              <a:t>Substitute Algorithm</a:t>
            </a:r>
            <a:r>
              <a:rPr lang="zh-CN" altLang="en-US" sz="2500" dirty="0"/>
              <a:t>（替换你的算法）</a:t>
            </a:r>
          </a:p>
        </p:txBody>
      </p:sp>
      <p:sp>
        <p:nvSpPr>
          <p:cNvPr id="4567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1664" y="1333502"/>
            <a:ext cx="3271544" cy="3396207"/>
          </a:xfr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String </a:t>
            </a:r>
            <a:r>
              <a:rPr lang="en-US" altLang="zh-CN" sz="1300" dirty="0" err="1"/>
              <a:t>foundPerson</a:t>
            </a:r>
            <a:r>
              <a:rPr lang="en-US" altLang="zh-CN" sz="1300" dirty="0"/>
              <a:t>(String[] people){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for (</a:t>
            </a:r>
            <a:r>
              <a:rPr lang="en-US" altLang="zh-CN" sz="1300" dirty="0" err="1"/>
              <a:t>int</a:t>
            </a:r>
            <a:r>
              <a:rPr lang="en-US" altLang="zh-CN" sz="1300" dirty="0"/>
              <a:t> </a:t>
            </a:r>
            <a:r>
              <a:rPr lang="en-US" altLang="zh-CN" sz="1300" dirty="0" err="1"/>
              <a:t>i</a:t>
            </a:r>
            <a:r>
              <a:rPr lang="en-US" altLang="zh-CN" sz="1300" dirty="0"/>
              <a:t> = 0; </a:t>
            </a:r>
            <a:r>
              <a:rPr lang="en-US" altLang="zh-CN" sz="1300" dirty="0" err="1"/>
              <a:t>i</a:t>
            </a:r>
            <a:r>
              <a:rPr lang="en-US" altLang="zh-CN" sz="1300" dirty="0"/>
              <a:t> &lt; </a:t>
            </a:r>
            <a:r>
              <a:rPr lang="en-US" altLang="zh-CN" sz="1300" dirty="0" err="1"/>
              <a:t>people.length</a:t>
            </a:r>
            <a:r>
              <a:rPr lang="en-US" altLang="zh-CN" sz="1300" dirty="0"/>
              <a:t>; </a:t>
            </a:r>
            <a:r>
              <a:rPr lang="en-US" altLang="zh-CN" sz="1300" dirty="0" err="1"/>
              <a:t>i</a:t>
            </a:r>
            <a:r>
              <a:rPr lang="en-US" altLang="zh-CN" sz="1300" dirty="0"/>
              <a:t>++)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if (people[</a:t>
            </a:r>
            <a:r>
              <a:rPr lang="en-US" altLang="zh-CN" sz="1300" dirty="0" err="1"/>
              <a:t>i</a:t>
            </a:r>
            <a:r>
              <a:rPr lang="en-US" altLang="zh-CN" sz="1300" dirty="0"/>
              <a:t>].equals ("Don"))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    return "Don";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if (people[</a:t>
            </a:r>
            <a:r>
              <a:rPr lang="en-US" altLang="zh-CN" sz="1300" dirty="0" err="1"/>
              <a:t>i</a:t>
            </a:r>
            <a:r>
              <a:rPr lang="en-US" altLang="zh-CN" sz="1300" dirty="0"/>
              <a:t>].equals ("John"))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    return "John";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if (people[</a:t>
            </a:r>
            <a:r>
              <a:rPr lang="en-US" altLang="zh-CN" sz="1300" dirty="0" err="1"/>
              <a:t>i</a:t>
            </a:r>
            <a:r>
              <a:rPr lang="en-US" altLang="zh-CN" sz="1300" dirty="0"/>
              <a:t>].equals ("Kent"))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    return "Kent";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return "";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}</a:t>
            </a:r>
          </a:p>
        </p:txBody>
      </p:sp>
      <p:sp>
        <p:nvSpPr>
          <p:cNvPr id="45670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16016" y="1333501"/>
            <a:ext cx="4248472" cy="3771446"/>
          </a:xfr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String </a:t>
            </a:r>
            <a:r>
              <a:rPr lang="en-US" altLang="zh-CN" sz="1300" dirty="0" err="1"/>
              <a:t>foundPerson</a:t>
            </a:r>
            <a:r>
              <a:rPr lang="en-US" altLang="zh-CN" sz="1300" dirty="0"/>
              <a:t>(String[] people)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List candidates = </a:t>
            </a:r>
            <a:r>
              <a:rPr lang="en-US" altLang="zh-CN" sz="1300" dirty="0" err="1"/>
              <a:t>Arrays.asList</a:t>
            </a:r>
            <a:r>
              <a:rPr lang="en-US" altLang="zh-CN" sz="1300" dirty="0"/>
              <a:t>(new  String[]{"Don", "</a:t>
            </a:r>
            <a:r>
              <a:rPr lang="en-US" altLang="zh-CN" sz="1300" dirty="0" err="1"/>
              <a:t>John","Kent</a:t>
            </a:r>
            <a:r>
              <a:rPr lang="en-US" altLang="zh-CN" sz="1300" dirty="0"/>
              <a:t>"});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for (</a:t>
            </a:r>
            <a:r>
              <a:rPr lang="en-US" altLang="zh-CN" sz="1300" dirty="0" err="1"/>
              <a:t>int</a:t>
            </a:r>
            <a:r>
              <a:rPr lang="en-US" altLang="zh-CN" sz="1300" dirty="0"/>
              <a:t> </a:t>
            </a:r>
            <a:r>
              <a:rPr lang="en-US" altLang="zh-CN" sz="1300" dirty="0" err="1"/>
              <a:t>i</a:t>
            </a:r>
            <a:r>
              <a:rPr lang="en-US" altLang="zh-CN" sz="1300" dirty="0"/>
              <a:t>=0; </a:t>
            </a:r>
            <a:r>
              <a:rPr lang="en-US" altLang="zh-CN" sz="1300" dirty="0" err="1"/>
              <a:t>i</a:t>
            </a:r>
            <a:r>
              <a:rPr lang="en-US" altLang="zh-CN" sz="1300" dirty="0"/>
              <a:t>&lt;</a:t>
            </a:r>
            <a:r>
              <a:rPr lang="en-US" altLang="zh-CN" sz="1300" dirty="0" err="1"/>
              <a:t>people.length</a:t>
            </a:r>
            <a:r>
              <a:rPr lang="en-US" altLang="zh-CN" sz="1300" dirty="0"/>
              <a:t>; </a:t>
            </a:r>
            <a:r>
              <a:rPr lang="en-US" altLang="zh-CN" sz="1300" dirty="0" err="1"/>
              <a:t>i</a:t>
            </a:r>
            <a:r>
              <a:rPr lang="en-US" altLang="zh-CN" sz="1300" dirty="0"/>
              <a:t>++)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if (</a:t>
            </a:r>
            <a:r>
              <a:rPr lang="en-US" altLang="zh-CN" sz="1300" dirty="0" err="1"/>
              <a:t>candidates.contains</a:t>
            </a:r>
            <a:r>
              <a:rPr lang="en-US" altLang="zh-CN" sz="1300" dirty="0"/>
              <a:t>(people[</a:t>
            </a:r>
            <a:r>
              <a:rPr lang="en-US" altLang="zh-CN" sz="1300" dirty="0" err="1"/>
              <a:t>i</a:t>
            </a:r>
            <a:r>
              <a:rPr lang="en-US" altLang="zh-CN" sz="1300" dirty="0"/>
              <a:t>]))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    return people[</a:t>
            </a:r>
            <a:r>
              <a:rPr lang="en-US" altLang="zh-CN" sz="1300" dirty="0" err="1"/>
              <a:t>i</a:t>
            </a:r>
            <a:r>
              <a:rPr lang="en-US" altLang="zh-CN" sz="1300" dirty="0"/>
              <a:t>];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return "";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}</a:t>
            </a:r>
          </a:p>
        </p:txBody>
      </p:sp>
      <p:sp>
        <p:nvSpPr>
          <p:cNvPr id="456709" name="Text Box 5"/>
          <p:cNvSpPr txBox="1">
            <a:spLocks noChangeArrowheads="1"/>
          </p:cNvSpPr>
          <p:nvPr/>
        </p:nvSpPr>
        <p:spPr bwMode="auto">
          <a:xfrm>
            <a:off x="499249" y="808494"/>
            <a:ext cx="3737623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dirty="0">
                <a:solidFill>
                  <a:srgbClr val="FFC000"/>
                </a:solidFill>
                <a:ea typeface="华文细黑" pitchFamily="2" charset="-122"/>
              </a:rPr>
              <a:t>你想要把某个算法替换为另一个更清晰的算法</a:t>
            </a:r>
          </a:p>
        </p:txBody>
      </p:sp>
      <p:sp>
        <p:nvSpPr>
          <p:cNvPr id="456710" name="AutoShape 6"/>
          <p:cNvSpPr>
            <a:spLocks noChangeArrowheads="1"/>
          </p:cNvSpPr>
          <p:nvPr/>
        </p:nvSpPr>
        <p:spPr bwMode="auto">
          <a:xfrm>
            <a:off x="4342296" y="2227081"/>
            <a:ext cx="185336" cy="696150"/>
          </a:xfrm>
          <a:prstGeom prst="rightArrow">
            <a:avLst>
              <a:gd name="adj1" fmla="val 50000"/>
              <a:gd name="adj2" fmla="val 4257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 anchor="ctr">
            <a:spAutoFit/>
          </a:bodyPr>
          <a:lstStyle/>
          <a:p>
            <a:endParaRPr lang="zh-CN" altLang="en-US"/>
          </a:p>
        </p:txBody>
      </p:sp>
      <p:sp>
        <p:nvSpPr>
          <p:cNvPr id="456711" name="Text Box 7"/>
          <p:cNvSpPr txBox="1">
            <a:spLocks noChangeArrowheads="1"/>
          </p:cNvSpPr>
          <p:nvPr/>
        </p:nvSpPr>
        <p:spPr bwMode="auto">
          <a:xfrm>
            <a:off x="5065809" y="800555"/>
            <a:ext cx="2480869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dirty="0">
                <a:solidFill>
                  <a:srgbClr val="FFC000"/>
                </a:solidFill>
                <a:ea typeface="华文细黑" pitchFamily="2" charset="-122"/>
              </a:rPr>
              <a:t>将函数本体替换为另一个算法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03663" y="4801725"/>
            <a:ext cx="6056453" cy="64631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多值判断用集合</a:t>
            </a:r>
            <a:endParaRPr lang="en-US" altLang="zh-CN" dirty="0" smtClean="0">
              <a:solidFill>
                <a:srgbClr val="FFC000"/>
              </a:solidFill>
            </a:endParaRPr>
          </a:p>
          <a:p>
            <a:r>
              <a:rPr lang="zh-CN" altLang="en-US" dirty="0">
                <a:solidFill>
                  <a:srgbClr val="FFC000"/>
                </a:solidFill>
              </a:rPr>
              <a:t>多</a:t>
            </a:r>
            <a:r>
              <a:rPr lang="zh-CN" altLang="en-US" dirty="0" smtClean="0">
                <a:solidFill>
                  <a:srgbClr val="FFC000"/>
                </a:solidFill>
              </a:rPr>
              <a:t>个</a:t>
            </a:r>
            <a:r>
              <a:rPr lang="en-US" altLang="zh-CN" dirty="0" smtClean="0">
                <a:solidFill>
                  <a:srgbClr val="FFC000"/>
                </a:solidFill>
              </a:rPr>
              <a:t>key</a:t>
            </a:r>
            <a:r>
              <a:rPr lang="zh-CN" altLang="en-US" dirty="0" smtClean="0">
                <a:solidFill>
                  <a:srgbClr val="FFC000"/>
                </a:solidFill>
              </a:rPr>
              <a:t>，用</a:t>
            </a:r>
            <a:r>
              <a:rPr lang="en-US" altLang="zh-CN" dirty="0" smtClean="0">
                <a:solidFill>
                  <a:srgbClr val="FFC000"/>
                </a:solidFill>
              </a:rPr>
              <a:t>map【</a:t>
            </a:r>
            <a:r>
              <a:rPr lang="zh-CN" altLang="en-US" dirty="0" smtClean="0">
                <a:solidFill>
                  <a:srgbClr val="FFC000"/>
                </a:solidFill>
              </a:rPr>
              <a:t>当这个值，调用某个服务</a:t>
            </a:r>
            <a:r>
              <a:rPr lang="en-US" altLang="zh-CN" dirty="0" smtClean="0">
                <a:solidFill>
                  <a:srgbClr val="FFC000"/>
                </a:solidFill>
              </a:rPr>
              <a:t>】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7546702" y="121196"/>
            <a:ext cx="1885373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dirty="0">
                <a:solidFill>
                  <a:srgbClr val="FFC000"/>
                </a:solidFill>
              </a:rPr>
              <a:t>多值判断用集合</a:t>
            </a:r>
            <a:endParaRPr lang="en-US" altLang="zh-CN" sz="1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88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708" grpId="0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Page </a:t>
            </a:r>
            <a:fld id="{2E4BB363-C6BE-4350-A8FC-F289AFD6B481}" type="slidenum">
              <a:rPr lang="de-DE"/>
              <a:pPr/>
              <a:t>36</a:t>
            </a:fld>
            <a:endParaRPr lang="en-GB"/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500"/>
              <a:t>Decompose Conditional</a:t>
            </a:r>
            <a:r>
              <a:rPr lang="zh-CN" altLang="en-US" sz="2500"/>
              <a:t>（分解条件式）</a:t>
            </a:r>
          </a:p>
        </p:txBody>
      </p:sp>
      <p:sp>
        <p:nvSpPr>
          <p:cNvPr id="4577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1678" y="1333505"/>
            <a:ext cx="6819231" cy="1446893"/>
          </a:xfr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if (</a:t>
            </a:r>
            <a:r>
              <a:rPr lang="en-US" altLang="zh-CN" sz="1300" dirty="0" err="1"/>
              <a:t>date.before</a:t>
            </a:r>
            <a:r>
              <a:rPr lang="en-US" altLang="zh-CN" sz="1300" dirty="0"/>
              <a:t> (SUMMER_START) || </a:t>
            </a:r>
            <a:r>
              <a:rPr lang="en-US" altLang="zh-CN" sz="1300" dirty="0" err="1"/>
              <a:t>date.after</a:t>
            </a:r>
            <a:r>
              <a:rPr lang="en-US" altLang="zh-CN" sz="1300" dirty="0"/>
              <a:t>(SUMMER_END))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charge = quantity * _</a:t>
            </a:r>
            <a:r>
              <a:rPr lang="en-US" altLang="zh-CN" sz="1300" dirty="0" err="1"/>
              <a:t>winterRate</a:t>
            </a:r>
            <a:r>
              <a:rPr lang="en-US" altLang="zh-CN" sz="1300" dirty="0"/>
              <a:t> + _</a:t>
            </a:r>
            <a:r>
              <a:rPr lang="en-US" altLang="zh-CN" sz="1300" dirty="0" err="1"/>
              <a:t>winterServiceCharge</a:t>
            </a:r>
            <a:r>
              <a:rPr lang="en-US" altLang="zh-CN" sz="13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else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charge = quantity * _</a:t>
            </a:r>
            <a:r>
              <a:rPr lang="en-US" altLang="zh-CN" sz="1300" dirty="0" err="1"/>
              <a:t>summerRate</a:t>
            </a:r>
            <a:r>
              <a:rPr lang="en-US" altLang="zh-CN" sz="1300" dirty="0"/>
              <a:t>;</a:t>
            </a:r>
          </a:p>
        </p:txBody>
      </p:sp>
      <p:sp>
        <p:nvSpPr>
          <p:cNvPr id="45773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21678" y="3628574"/>
            <a:ext cx="6819231" cy="1103313"/>
          </a:xfr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if (</a:t>
            </a:r>
            <a:r>
              <a:rPr lang="en-US" altLang="zh-CN" sz="1300" dirty="0" err="1"/>
              <a:t>notSummer</a:t>
            </a:r>
            <a:r>
              <a:rPr lang="en-US" altLang="zh-CN" sz="1300" dirty="0"/>
              <a:t>(date))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charge = </a:t>
            </a:r>
            <a:r>
              <a:rPr lang="en-US" altLang="zh-CN" sz="1300" dirty="0" err="1"/>
              <a:t>winterCharge</a:t>
            </a:r>
            <a:r>
              <a:rPr lang="en-US" altLang="zh-CN" sz="1300" dirty="0"/>
              <a:t>(quantity);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else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charge = </a:t>
            </a:r>
            <a:r>
              <a:rPr lang="en-US" altLang="zh-CN" sz="1300" dirty="0" err="1"/>
              <a:t>summerCharge</a:t>
            </a:r>
            <a:r>
              <a:rPr lang="en-US" altLang="zh-CN" sz="1300" dirty="0"/>
              <a:t> (quantity);</a:t>
            </a:r>
          </a:p>
        </p:txBody>
      </p:sp>
      <p:sp>
        <p:nvSpPr>
          <p:cNvPr id="457733" name="Text Box 5"/>
          <p:cNvSpPr txBox="1">
            <a:spLocks noChangeArrowheads="1"/>
          </p:cNvSpPr>
          <p:nvPr/>
        </p:nvSpPr>
        <p:spPr bwMode="auto">
          <a:xfrm>
            <a:off x="484276" y="808494"/>
            <a:ext cx="2121796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dirty="0">
                <a:solidFill>
                  <a:srgbClr val="FFC000"/>
                </a:solidFill>
                <a:ea typeface="华文细黑" pitchFamily="2" charset="-122"/>
              </a:rPr>
              <a:t>你有一个复杂的条件语句</a:t>
            </a:r>
          </a:p>
        </p:txBody>
      </p:sp>
      <p:sp>
        <p:nvSpPr>
          <p:cNvPr id="457734" name="AutoShape 6"/>
          <p:cNvSpPr>
            <a:spLocks noChangeArrowheads="1"/>
          </p:cNvSpPr>
          <p:nvPr/>
        </p:nvSpPr>
        <p:spPr bwMode="auto">
          <a:xfrm>
            <a:off x="1640550" y="2815640"/>
            <a:ext cx="431219" cy="418232"/>
          </a:xfrm>
          <a:prstGeom prst="downArrow">
            <a:avLst>
              <a:gd name="adj1" fmla="val 50000"/>
              <a:gd name="adj2" fmla="val 3399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2738" tIns="36369" rIns="72738" bIns="36369" anchor="ctr">
            <a:spAutoFit/>
          </a:bodyPr>
          <a:lstStyle/>
          <a:p>
            <a:endParaRPr lang="zh-CN" altLang="en-US"/>
          </a:p>
        </p:txBody>
      </p:sp>
      <p:sp>
        <p:nvSpPr>
          <p:cNvPr id="457735" name="Text Box 7"/>
          <p:cNvSpPr txBox="1">
            <a:spLocks noChangeArrowheads="1"/>
          </p:cNvSpPr>
          <p:nvPr/>
        </p:nvSpPr>
        <p:spPr bwMode="auto">
          <a:xfrm>
            <a:off x="467948" y="3211289"/>
            <a:ext cx="4032576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从</a:t>
            </a:r>
            <a:r>
              <a:rPr lang="en-US" altLang="zh-CN" sz="1400" b="1" dirty="0">
                <a:solidFill>
                  <a:srgbClr val="FFC000"/>
                </a:solidFill>
                <a:ea typeface="华文细黑" pitchFamily="2" charset="-122"/>
              </a:rPr>
              <a:t>if</a:t>
            </a: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、</a:t>
            </a:r>
            <a:r>
              <a:rPr lang="en-US" altLang="zh-CN" sz="1400" b="1" dirty="0">
                <a:solidFill>
                  <a:srgbClr val="FFC000"/>
                </a:solidFill>
                <a:ea typeface="华文细黑" pitchFamily="2" charset="-122"/>
              </a:rPr>
              <a:t>then</a:t>
            </a: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、</a:t>
            </a:r>
            <a:r>
              <a:rPr lang="en-US" altLang="zh-CN" sz="1400" b="1" dirty="0">
                <a:solidFill>
                  <a:srgbClr val="FFC000"/>
                </a:solidFill>
                <a:ea typeface="华文细黑" pitchFamily="2" charset="-122"/>
              </a:rPr>
              <a:t>else</a:t>
            </a: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三个段落中分别提炼出独立函数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884373" y="230685"/>
            <a:ext cx="1044578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专注、聚焦</a:t>
            </a:r>
          </a:p>
        </p:txBody>
      </p:sp>
    </p:spTree>
    <p:extLst>
      <p:ext uri="{BB962C8B-B14F-4D97-AF65-F5344CB8AC3E}">
        <p14:creationId xmlns:p14="http://schemas.microsoft.com/office/powerpoint/2010/main" val="72422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32" grpId="0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Page </a:t>
            </a:r>
            <a:fld id="{4EC4B11E-C649-481A-880A-FD7C5E9D3C02}" type="slidenum">
              <a:rPr lang="de-DE"/>
              <a:pPr/>
              <a:t>37</a:t>
            </a:fld>
            <a:endParaRPr lang="en-GB"/>
          </a:p>
        </p:txBody>
      </p:sp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500"/>
              <a:t>Consolidate Conditional Expression</a:t>
            </a:r>
            <a:r>
              <a:rPr lang="zh-CN" altLang="en-US" sz="2500"/>
              <a:t>（合并条件式）</a:t>
            </a:r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1678" y="1333505"/>
            <a:ext cx="6819231" cy="1446893"/>
          </a:xfr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double </a:t>
            </a:r>
            <a:r>
              <a:rPr lang="en-US" altLang="zh-CN" sz="1300" dirty="0" err="1"/>
              <a:t>disabilityAmount</a:t>
            </a:r>
            <a:r>
              <a:rPr lang="en-US" altLang="zh-CN" sz="1300" dirty="0"/>
              <a:t>()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if (_seniority &lt; 2) return 0;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if (_</a:t>
            </a:r>
            <a:r>
              <a:rPr lang="en-US" altLang="zh-CN" sz="1300" dirty="0" err="1"/>
              <a:t>monthsDisabled</a:t>
            </a:r>
            <a:r>
              <a:rPr lang="en-US" altLang="zh-CN" sz="1300" dirty="0"/>
              <a:t> &gt; 12) return 0;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if (_</a:t>
            </a:r>
            <a:r>
              <a:rPr lang="en-US" altLang="zh-CN" sz="1300" dirty="0" err="1"/>
              <a:t>isPartTime</a:t>
            </a:r>
            <a:r>
              <a:rPr lang="en-US" altLang="zh-CN" sz="1300" dirty="0"/>
              <a:t>) return 0;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// compute the disability amount</a:t>
            </a:r>
          </a:p>
        </p:txBody>
      </p:sp>
      <p:sp>
        <p:nvSpPr>
          <p:cNvPr id="45875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21678" y="3628574"/>
            <a:ext cx="6819231" cy="1103313"/>
          </a:xfr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300"/>
              <a:t>double disabilityAmount()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/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/>
              <a:t>    if (isNotEligableForDisability()) return 0;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/>
              <a:t>    // compute the disability amount</a:t>
            </a:r>
          </a:p>
        </p:txBody>
      </p:sp>
      <p:sp>
        <p:nvSpPr>
          <p:cNvPr id="458757" name="Text Box 5"/>
          <p:cNvSpPr txBox="1">
            <a:spLocks noChangeArrowheads="1"/>
          </p:cNvSpPr>
          <p:nvPr/>
        </p:nvSpPr>
        <p:spPr bwMode="auto">
          <a:xfrm>
            <a:off x="501963" y="3243039"/>
            <a:ext cx="5712523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将这些判断合并为一个条件式，并将这个条件式提炼成为一个独立函数</a:t>
            </a:r>
          </a:p>
        </p:txBody>
      </p:sp>
      <p:sp>
        <p:nvSpPr>
          <p:cNvPr id="458758" name="AutoShape 6"/>
          <p:cNvSpPr>
            <a:spLocks noChangeArrowheads="1"/>
          </p:cNvSpPr>
          <p:nvPr/>
        </p:nvSpPr>
        <p:spPr bwMode="auto">
          <a:xfrm>
            <a:off x="1640550" y="2815640"/>
            <a:ext cx="431219" cy="418232"/>
          </a:xfrm>
          <a:prstGeom prst="downArrow">
            <a:avLst>
              <a:gd name="adj1" fmla="val 50000"/>
              <a:gd name="adj2" fmla="val 3399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2738" tIns="36369" rIns="72738" bIns="36369" anchor="ctr">
            <a:spAutoFit/>
          </a:bodyPr>
          <a:lstStyle/>
          <a:p>
            <a:endParaRPr lang="zh-CN" altLang="en-US"/>
          </a:p>
        </p:txBody>
      </p:sp>
      <p:sp>
        <p:nvSpPr>
          <p:cNvPr id="458759" name="Text Box 7"/>
          <p:cNvSpPr txBox="1">
            <a:spLocks noChangeArrowheads="1"/>
          </p:cNvSpPr>
          <p:nvPr/>
        </p:nvSpPr>
        <p:spPr bwMode="auto">
          <a:xfrm>
            <a:off x="561809" y="852716"/>
            <a:ext cx="3199014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dirty="0">
                <a:solidFill>
                  <a:srgbClr val="FFC000"/>
                </a:solidFill>
                <a:ea typeface="华文细黑" pitchFamily="2" charset="-122"/>
              </a:rPr>
              <a:t>你有一系列条件判断，都得到相同结果</a:t>
            </a:r>
          </a:p>
        </p:txBody>
      </p:sp>
    </p:spTree>
    <p:extLst>
      <p:ext uri="{BB962C8B-B14F-4D97-AF65-F5344CB8AC3E}">
        <p14:creationId xmlns:p14="http://schemas.microsoft.com/office/powerpoint/2010/main" val="309582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756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Page </a:t>
            </a:r>
            <a:fld id="{C93276AB-05A0-4755-B3C5-B9E28ADBE4A2}" type="slidenum">
              <a:rPr lang="de-DE"/>
              <a:pPr/>
              <a:t>38</a:t>
            </a:fld>
            <a:endParaRPr lang="en-GB"/>
          </a:p>
        </p:txBody>
      </p:sp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 dirty="0"/>
              <a:t>Consolidate Duplicate Conditional Fragments</a:t>
            </a:r>
            <a:r>
              <a:rPr lang="zh-CN" altLang="en-US" sz="1800" dirty="0"/>
              <a:t>（合并重复的条件片断）</a:t>
            </a:r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727472" y="1273328"/>
            <a:ext cx="2582185" cy="2227115"/>
          </a:xfr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200" dirty="0"/>
              <a:t>if (</a:t>
            </a:r>
            <a:r>
              <a:rPr lang="en-US" altLang="zh-CN" sz="1200" dirty="0" err="1"/>
              <a:t>isSpecialDeal</a:t>
            </a:r>
            <a:r>
              <a:rPr lang="en-US" altLang="zh-CN" sz="1200" dirty="0"/>
              <a:t>())    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200" dirty="0"/>
              <a:t>        total = price * 0.95;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200" dirty="0"/>
              <a:t>        send();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200" dirty="0"/>
              <a:t>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200" dirty="0"/>
              <a:t>else  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200" dirty="0"/>
              <a:t>        total = price * 0.98;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200" dirty="0"/>
              <a:t>        send();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200" dirty="0"/>
              <a:t>    }</a:t>
            </a:r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2699794" y="4081636"/>
            <a:ext cx="2664296" cy="1584176"/>
          </a:xfr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400"/>
              <a:t>if (isSpecialDeal())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/>
              <a:t>    total = price * 0.95;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/>
              <a:t>else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/>
              <a:t>    total = price * 0.98;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/>
              <a:t>send();</a:t>
            </a:r>
          </a:p>
        </p:txBody>
      </p:sp>
      <p:sp>
        <p:nvSpPr>
          <p:cNvPr id="459781" name="Text Box 5"/>
          <p:cNvSpPr txBox="1">
            <a:spLocks noChangeArrowheads="1"/>
          </p:cNvSpPr>
          <p:nvPr/>
        </p:nvSpPr>
        <p:spPr bwMode="auto">
          <a:xfrm>
            <a:off x="496528" y="808494"/>
            <a:ext cx="3737623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dirty="0">
                <a:solidFill>
                  <a:srgbClr val="FFC000"/>
                </a:solidFill>
                <a:ea typeface="华文细黑" pitchFamily="2" charset="-122"/>
              </a:rPr>
              <a:t>在条件式的每个分支上有着相同的一段代码。</a:t>
            </a:r>
          </a:p>
        </p:txBody>
      </p:sp>
      <p:sp>
        <p:nvSpPr>
          <p:cNvPr id="459782" name="AutoShape 6"/>
          <p:cNvSpPr>
            <a:spLocks noChangeArrowheads="1"/>
          </p:cNvSpPr>
          <p:nvPr/>
        </p:nvSpPr>
        <p:spPr bwMode="auto">
          <a:xfrm>
            <a:off x="3851934" y="3580230"/>
            <a:ext cx="431219" cy="418232"/>
          </a:xfrm>
          <a:prstGeom prst="downArrow">
            <a:avLst>
              <a:gd name="adj1" fmla="val 50000"/>
              <a:gd name="adj2" fmla="val 3399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2738" tIns="36369" rIns="72738" bIns="36369" anchor="ctr">
            <a:spAutoFit/>
          </a:bodyPr>
          <a:lstStyle/>
          <a:p>
            <a:endParaRPr lang="zh-CN" altLang="en-US"/>
          </a:p>
        </p:txBody>
      </p:sp>
      <p:sp>
        <p:nvSpPr>
          <p:cNvPr id="459783" name="Text Box 7"/>
          <p:cNvSpPr txBox="1">
            <a:spLocks noChangeArrowheads="1"/>
          </p:cNvSpPr>
          <p:nvPr/>
        </p:nvSpPr>
        <p:spPr bwMode="auto">
          <a:xfrm>
            <a:off x="488353" y="3500439"/>
            <a:ext cx="2839942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将这段重复代码搬移到条件式之外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668344" y="188289"/>
            <a:ext cx="1055800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反</a:t>
            </a:r>
            <a:r>
              <a:rPr lang="en-US" altLang="zh-CN" sz="1400" b="1" dirty="0">
                <a:solidFill>
                  <a:srgbClr val="FFC000"/>
                </a:solidFill>
                <a:ea typeface="华文细黑" pitchFamily="2" charset="-122"/>
              </a:rPr>
              <a:t>CVS</a:t>
            </a: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模式</a:t>
            </a:r>
          </a:p>
        </p:txBody>
      </p:sp>
    </p:spTree>
    <p:extLst>
      <p:ext uri="{BB962C8B-B14F-4D97-AF65-F5344CB8AC3E}">
        <p14:creationId xmlns:p14="http://schemas.microsoft.com/office/powerpoint/2010/main" val="352649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780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Page </a:t>
            </a:r>
            <a:fld id="{214E930D-8DA4-424E-A4E3-C9804CA75EEC}" type="slidenum">
              <a:rPr lang="de-DE"/>
              <a:pPr/>
              <a:t>39</a:t>
            </a:fld>
            <a:endParaRPr lang="en-GB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99235" y="-7493"/>
            <a:ext cx="8229600" cy="952500"/>
          </a:xfrm>
        </p:spPr>
        <p:txBody>
          <a:bodyPr/>
          <a:lstStyle/>
          <a:p>
            <a:r>
              <a:rPr lang="en-US" altLang="zh-CN" sz="2500" dirty="0"/>
              <a:t>Remove Control Flag</a:t>
            </a:r>
            <a:r>
              <a:rPr lang="zh-CN" altLang="en-US" sz="2500" dirty="0"/>
              <a:t>（移除控制标记）</a:t>
            </a:r>
          </a:p>
        </p:txBody>
      </p:sp>
      <p:sp>
        <p:nvSpPr>
          <p:cNvPr id="4608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1664" y="1444633"/>
            <a:ext cx="3271544" cy="3660321"/>
          </a:xfr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void </a:t>
            </a:r>
            <a:r>
              <a:rPr lang="en-US" altLang="zh-CN" sz="1300" dirty="0" err="1"/>
              <a:t>checkSecurity</a:t>
            </a:r>
            <a:r>
              <a:rPr lang="en-US" altLang="zh-CN" sz="1300" dirty="0"/>
              <a:t>(String[] people)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</a:t>
            </a:r>
            <a:r>
              <a:rPr lang="en-US" altLang="zh-CN" sz="1300" dirty="0" err="1"/>
              <a:t>boolean</a:t>
            </a:r>
            <a:r>
              <a:rPr lang="en-US" altLang="zh-CN" sz="1300" dirty="0"/>
              <a:t> found = false;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for (</a:t>
            </a:r>
            <a:r>
              <a:rPr lang="en-US" altLang="zh-CN" sz="1300" dirty="0" err="1"/>
              <a:t>int</a:t>
            </a:r>
            <a:r>
              <a:rPr lang="en-US" altLang="zh-CN" sz="1300" dirty="0"/>
              <a:t> </a:t>
            </a:r>
            <a:r>
              <a:rPr lang="en-US" altLang="zh-CN" sz="1300" dirty="0" err="1"/>
              <a:t>i</a:t>
            </a:r>
            <a:r>
              <a:rPr lang="en-US" altLang="zh-CN" sz="1300" dirty="0"/>
              <a:t> = 0; </a:t>
            </a:r>
            <a:r>
              <a:rPr lang="en-US" altLang="zh-CN" sz="1300" dirty="0" err="1"/>
              <a:t>i</a:t>
            </a:r>
            <a:r>
              <a:rPr lang="en-US" altLang="zh-CN" sz="1300" dirty="0"/>
              <a:t> &lt; </a:t>
            </a:r>
            <a:r>
              <a:rPr lang="en-US" altLang="zh-CN" sz="1300" dirty="0" err="1"/>
              <a:t>people.length</a:t>
            </a:r>
            <a:r>
              <a:rPr lang="en-US" altLang="zh-CN" sz="1300" dirty="0"/>
              <a:t>; </a:t>
            </a:r>
            <a:r>
              <a:rPr lang="en-US" altLang="zh-CN" sz="1300" dirty="0" err="1"/>
              <a:t>i</a:t>
            </a:r>
            <a:r>
              <a:rPr lang="en-US" altLang="zh-CN" sz="1300" dirty="0"/>
              <a:t>++)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if (! found)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    if (people[</a:t>
            </a:r>
            <a:r>
              <a:rPr lang="en-US" altLang="zh-CN" sz="1300" dirty="0" err="1"/>
              <a:t>i</a:t>
            </a:r>
            <a:r>
              <a:rPr lang="en-US" altLang="zh-CN" sz="1300" dirty="0"/>
              <a:t>].equals ("Don")){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        </a:t>
            </a:r>
            <a:r>
              <a:rPr lang="en-US" altLang="zh-CN" sz="1300" dirty="0" err="1"/>
              <a:t>sendAlert</a:t>
            </a:r>
            <a:r>
              <a:rPr lang="en-US" altLang="zh-CN" sz="1300" dirty="0"/>
              <a:t>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        found = true;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  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    if (people[</a:t>
            </a:r>
            <a:r>
              <a:rPr lang="en-US" altLang="zh-CN" sz="1300" dirty="0" err="1"/>
              <a:t>i</a:t>
            </a:r>
            <a:r>
              <a:rPr lang="en-US" altLang="zh-CN" sz="1300" dirty="0"/>
              <a:t>].equals ("John")){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           </a:t>
            </a:r>
            <a:r>
              <a:rPr lang="en-US" altLang="zh-CN" sz="1300" dirty="0" err="1"/>
              <a:t>sendAlert</a:t>
            </a:r>
            <a:r>
              <a:rPr lang="en-US" altLang="zh-CN" sz="1300" dirty="0"/>
              <a:t>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           found = true;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  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}</a:t>
            </a:r>
          </a:p>
        </p:txBody>
      </p:sp>
      <p:sp>
        <p:nvSpPr>
          <p:cNvPr id="46080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195023" y="1444633"/>
            <a:ext cx="3184484" cy="3660321"/>
          </a:xfr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void </a:t>
            </a:r>
            <a:r>
              <a:rPr lang="en-US" altLang="zh-CN" sz="1300" dirty="0" err="1"/>
              <a:t>checkSecurity</a:t>
            </a:r>
            <a:r>
              <a:rPr lang="en-US" altLang="zh-CN" sz="1300" dirty="0"/>
              <a:t>(String[] people)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for (</a:t>
            </a:r>
            <a:r>
              <a:rPr lang="en-US" altLang="zh-CN" sz="1300" dirty="0" err="1"/>
              <a:t>int</a:t>
            </a:r>
            <a:r>
              <a:rPr lang="en-US" altLang="zh-CN" sz="1300" dirty="0"/>
              <a:t> </a:t>
            </a:r>
            <a:r>
              <a:rPr lang="en-US" altLang="zh-CN" sz="1300" dirty="0" err="1"/>
              <a:t>i</a:t>
            </a:r>
            <a:r>
              <a:rPr lang="en-US" altLang="zh-CN" sz="1300" dirty="0"/>
              <a:t> = 0; </a:t>
            </a:r>
            <a:r>
              <a:rPr lang="en-US" altLang="zh-CN" sz="1300" dirty="0" err="1"/>
              <a:t>i</a:t>
            </a:r>
            <a:r>
              <a:rPr lang="en-US" altLang="zh-CN" sz="1300" dirty="0"/>
              <a:t> &lt; </a:t>
            </a:r>
            <a:r>
              <a:rPr lang="en-US" altLang="zh-CN" sz="1300" dirty="0" err="1"/>
              <a:t>people.length</a:t>
            </a:r>
            <a:r>
              <a:rPr lang="en-US" altLang="zh-CN" sz="1300" dirty="0"/>
              <a:t>; </a:t>
            </a:r>
            <a:r>
              <a:rPr lang="en-US" altLang="zh-CN" sz="1300" dirty="0" err="1"/>
              <a:t>i</a:t>
            </a:r>
            <a:r>
              <a:rPr lang="en-US" altLang="zh-CN" sz="1300" dirty="0"/>
              <a:t>++) {   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if (people[</a:t>
            </a:r>
            <a:r>
              <a:rPr lang="en-US" altLang="zh-CN" sz="1300" dirty="0" err="1"/>
              <a:t>i</a:t>
            </a:r>
            <a:r>
              <a:rPr lang="en-US" altLang="zh-CN" sz="1300" dirty="0"/>
              <a:t>].equals ("Don")){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    </a:t>
            </a:r>
            <a:r>
              <a:rPr lang="en-US" altLang="zh-CN" sz="1300" dirty="0" err="1"/>
              <a:t>sendAlert</a:t>
            </a:r>
            <a:r>
              <a:rPr lang="en-US" altLang="zh-CN" sz="1300" dirty="0"/>
              <a:t>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    break;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if (people[</a:t>
            </a:r>
            <a:r>
              <a:rPr lang="en-US" altLang="zh-CN" sz="1300" dirty="0" err="1"/>
              <a:t>i</a:t>
            </a:r>
            <a:r>
              <a:rPr lang="en-US" altLang="zh-CN" sz="1300" dirty="0"/>
              <a:t>].equals ("John")){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    </a:t>
            </a:r>
            <a:r>
              <a:rPr lang="en-US" altLang="zh-CN" sz="1300" dirty="0" err="1"/>
              <a:t>sendAlert</a:t>
            </a:r>
            <a:r>
              <a:rPr lang="en-US" altLang="zh-CN" sz="1300" dirty="0"/>
              <a:t>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    break;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  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  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300" dirty="0"/>
              <a:t>}</a:t>
            </a:r>
          </a:p>
        </p:txBody>
      </p:sp>
      <p:sp>
        <p:nvSpPr>
          <p:cNvPr id="460805" name="Text Box 5"/>
          <p:cNvSpPr txBox="1">
            <a:spLocks noChangeArrowheads="1"/>
          </p:cNvSpPr>
          <p:nvPr/>
        </p:nvSpPr>
        <p:spPr bwMode="auto">
          <a:xfrm>
            <a:off x="499236" y="808501"/>
            <a:ext cx="3199014" cy="612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dirty="0">
                <a:solidFill>
                  <a:srgbClr val="FFC000"/>
                </a:solidFill>
                <a:ea typeface="华文细黑" pitchFamily="2" charset="-122"/>
              </a:rPr>
              <a:t>在一系列布尔表达式种，某个变量带有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1400" dirty="0">
                <a:solidFill>
                  <a:srgbClr val="FFC000"/>
                </a:solidFill>
                <a:ea typeface="华文细黑" pitchFamily="2" charset="-122"/>
              </a:rPr>
              <a:t>【</a:t>
            </a:r>
            <a:r>
              <a:rPr lang="zh-CN" altLang="en-US" sz="1400" dirty="0">
                <a:solidFill>
                  <a:srgbClr val="FFC000"/>
                </a:solidFill>
                <a:ea typeface="华文细黑" pitchFamily="2" charset="-122"/>
              </a:rPr>
              <a:t>控制标记</a:t>
            </a:r>
            <a:r>
              <a:rPr lang="en-US" altLang="zh-CN" sz="1400" dirty="0">
                <a:solidFill>
                  <a:srgbClr val="FFC000"/>
                </a:solidFill>
                <a:ea typeface="华文细黑" pitchFamily="2" charset="-122"/>
              </a:rPr>
              <a:t>】</a:t>
            </a:r>
            <a:r>
              <a:rPr lang="zh-CN" altLang="en-US" sz="1400" dirty="0">
                <a:solidFill>
                  <a:srgbClr val="FFC000"/>
                </a:solidFill>
                <a:ea typeface="华文细黑" pitchFamily="2" charset="-122"/>
              </a:rPr>
              <a:t>的作用</a:t>
            </a:r>
          </a:p>
        </p:txBody>
      </p:sp>
      <p:sp>
        <p:nvSpPr>
          <p:cNvPr id="460806" name="AutoShape 6"/>
          <p:cNvSpPr>
            <a:spLocks noChangeArrowheads="1"/>
          </p:cNvSpPr>
          <p:nvPr/>
        </p:nvSpPr>
        <p:spPr bwMode="auto">
          <a:xfrm>
            <a:off x="4342296" y="2227081"/>
            <a:ext cx="185336" cy="696150"/>
          </a:xfrm>
          <a:prstGeom prst="rightArrow">
            <a:avLst>
              <a:gd name="adj1" fmla="val 50000"/>
              <a:gd name="adj2" fmla="val 4257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 anchor="ctr">
            <a:spAutoFit/>
          </a:bodyPr>
          <a:lstStyle/>
          <a:p>
            <a:endParaRPr lang="zh-CN" altLang="en-US"/>
          </a:p>
        </p:txBody>
      </p:sp>
      <p:sp>
        <p:nvSpPr>
          <p:cNvPr id="460807" name="Text Box 7"/>
          <p:cNvSpPr txBox="1">
            <a:spLocks noChangeArrowheads="1"/>
          </p:cNvSpPr>
          <p:nvPr/>
        </p:nvSpPr>
        <p:spPr bwMode="auto">
          <a:xfrm>
            <a:off x="5065809" y="800555"/>
            <a:ext cx="2578653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以</a:t>
            </a:r>
            <a:r>
              <a:rPr lang="en-US" altLang="zh-CN" sz="1400" b="1" dirty="0">
                <a:solidFill>
                  <a:srgbClr val="FFC000"/>
                </a:solidFill>
                <a:ea typeface="华文细黑" pitchFamily="2" charset="-122"/>
              </a:rPr>
              <a:t>break</a:t>
            </a: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和</a:t>
            </a:r>
            <a:r>
              <a:rPr lang="en-US" altLang="zh-CN" sz="1400" b="1" dirty="0">
                <a:solidFill>
                  <a:srgbClr val="FFC000"/>
                </a:solidFill>
                <a:ea typeface="华文细黑" pitchFamily="2" charset="-122"/>
              </a:rPr>
              <a:t>return</a:t>
            </a: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取代控制标记</a:t>
            </a:r>
          </a:p>
        </p:txBody>
      </p:sp>
    </p:spTree>
    <p:extLst>
      <p:ext uri="{BB962C8B-B14F-4D97-AF65-F5344CB8AC3E}">
        <p14:creationId xmlns:p14="http://schemas.microsoft.com/office/powerpoint/2010/main" val="134960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04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矩形 2"/>
          <p:cNvSpPr>
            <a:spLocks noChangeArrowheads="1"/>
          </p:cNvSpPr>
          <p:nvPr/>
        </p:nvSpPr>
        <p:spPr bwMode="auto">
          <a:xfrm>
            <a:off x="20" y="-6605"/>
            <a:ext cx="158297" cy="35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8351" tIns="39174" rIns="78351" bIns="39174" anchor="ctr">
            <a:spAutoFit/>
          </a:bodyPr>
          <a:lstStyle/>
          <a:p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2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668486" indent="-257110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028437" indent="-205688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439812" indent="-205688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1851187" indent="-205688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262562" indent="-2056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673937" indent="-2056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085312" indent="-2056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496688" indent="-20568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479C93E5-5742-4637-9F8D-866EF4B203F1}" type="slidenum">
              <a:rPr lang="zh-CN" altLang="en-US" sz="1400">
                <a:solidFill>
                  <a:prstClr val="black"/>
                </a:solidFill>
                <a:latin typeface="Arial" pitchFamily="34" charset="0"/>
                <a:ea typeface="宋体" pitchFamily="2" charset="-122"/>
              </a:rPr>
              <a:pPr eaLnBrk="1" hangingPunct="1"/>
              <a:t>4</a:t>
            </a:fld>
            <a:endParaRPr lang="en-US" altLang="zh-CN" sz="1400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1196"/>
            <a:ext cx="6915150" cy="5142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167897" y="712155"/>
            <a:ext cx="639154" cy="3960440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>
            <a:lvl1pPr algn="ctr" defTabSz="91424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srgbClr val="FFC000"/>
                </a:solidFill>
              </a:rPr>
              <a:t>知道做什么吗？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56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Page </a:t>
            </a:r>
            <a:fld id="{5DF65D63-A31E-44B1-B539-CC78683FBC4B}" type="slidenum">
              <a:rPr lang="de-DE"/>
              <a:pPr/>
              <a:t>40</a:t>
            </a:fld>
            <a:endParaRPr lang="en-GB"/>
          </a:p>
        </p:txBody>
      </p:sp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100"/>
              <a:t>Separate Query from Modifier</a:t>
            </a:r>
            <a:r>
              <a:rPr lang="zh-CN" altLang="en-US" sz="2100"/>
              <a:t>（将查询函数和修改函数分离）</a:t>
            </a:r>
          </a:p>
        </p:txBody>
      </p:sp>
      <p:sp>
        <p:nvSpPr>
          <p:cNvPr id="461829" name="Text Box 5"/>
          <p:cNvSpPr txBox="1">
            <a:spLocks noChangeArrowheads="1"/>
          </p:cNvSpPr>
          <p:nvPr/>
        </p:nvSpPr>
        <p:spPr bwMode="auto">
          <a:xfrm>
            <a:off x="499249" y="808494"/>
            <a:ext cx="3737623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dirty="0">
                <a:solidFill>
                  <a:srgbClr val="FFC000"/>
                </a:solidFill>
                <a:ea typeface="华文细黑" pitchFamily="2" charset="-122"/>
              </a:rPr>
              <a:t>某个函数既返回对象状态值，又修改对象状态</a:t>
            </a:r>
          </a:p>
        </p:txBody>
      </p:sp>
      <p:sp>
        <p:nvSpPr>
          <p:cNvPr id="461831" name="Text Box 7"/>
          <p:cNvSpPr txBox="1">
            <a:spLocks noChangeArrowheads="1"/>
          </p:cNvSpPr>
          <p:nvPr/>
        </p:nvSpPr>
        <p:spPr bwMode="auto">
          <a:xfrm>
            <a:off x="499234" y="3339421"/>
            <a:ext cx="5584070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建立两个不同的函数，其中一个负责查询，另一个负责修改</a:t>
            </a:r>
          </a:p>
        </p:txBody>
      </p:sp>
      <p:sp>
        <p:nvSpPr>
          <p:cNvPr id="461837" name="Rectangle 13"/>
          <p:cNvSpPr>
            <a:spLocks noChangeArrowheads="1"/>
          </p:cNvSpPr>
          <p:nvPr/>
        </p:nvSpPr>
        <p:spPr bwMode="auto">
          <a:xfrm>
            <a:off x="499237" y="1436698"/>
            <a:ext cx="4566558" cy="513669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695" tIns="36346" rIns="72695" bIns="36346" anchor="ctr"/>
          <a:lstStyle/>
          <a:p>
            <a:r>
              <a:rPr lang="en-US" altLang="zh-CN"/>
              <a:t>Customer</a:t>
            </a:r>
          </a:p>
        </p:txBody>
      </p:sp>
      <p:sp>
        <p:nvSpPr>
          <p:cNvPr id="461838" name="Rectangle 14"/>
          <p:cNvSpPr>
            <a:spLocks noChangeArrowheads="1"/>
          </p:cNvSpPr>
          <p:nvPr/>
        </p:nvSpPr>
        <p:spPr bwMode="auto">
          <a:xfrm>
            <a:off x="499237" y="2118180"/>
            <a:ext cx="4566558" cy="51367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695" tIns="36346" rIns="72695" bIns="36346" anchor="ctr"/>
          <a:lstStyle/>
          <a:p>
            <a:pPr algn="l"/>
            <a:r>
              <a:rPr lang="en-US" altLang="zh-CN"/>
              <a:t>getTotalOutstandingAndSetReadyForSummaries</a:t>
            </a:r>
          </a:p>
        </p:txBody>
      </p:sp>
      <p:sp>
        <p:nvSpPr>
          <p:cNvPr id="461839" name="Rectangle 15"/>
          <p:cNvSpPr>
            <a:spLocks noChangeArrowheads="1"/>
          </p:cNvSpPr>
          <p:nvPr/>
        </p:nvSpPr>
        <p:spPr bwMode="auto">
          <a:xfrm>
            <a:off x="499237" y="1950367"/>
            <a:ext cx="4566558" cy="167821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695" tIns="36346" rIns="72695" bIns="36346" anchor="ctr"/>
          <a:lstStyle/>
          <a:p>
            <a:endParaRPr lang="zh-CN" altLang="en-US"/>
          </a:p>
        </p:txBody>
      </p:sp>
      <p:sp>
        <p:nvSpPr>
          <p:cNvPr id="461841" name="AutoShape 17"/>
          <p:cNvSpPr>
            <a:spLocks noChangeArrowheads="1"/>
          </p:cNvSpPr>
          <p:nvPr/>
        </p:nvSpPr>
        <p:spPr bwMode="auto">
          <a:xfrm>
            <a:off x="1640550" y="2885944"/>
            <a:ext cx="431219" cy="418232"/>
          </a:xfrm>
          <a:prstGeom prst="downArrow">
            <a:avLst>
              <a:gd name="adj1" fmla="val 50000"/>
              <a:gd name="adj2" fmla="val 3399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2738" tIns="36369" rIns="72738" bIns="36369" anchor="ctr">
            <a:spAutoFit/>
          </a:bodyPr>
          <a:lstStyle/>
          <a:p>
            <a:endParaRPr lang="zh-CN" altLang="en-US"/>
          </a:p>
        </p:txBody>
      </p:sp>
      <p:sp>
        <p:nvSpPr>
          <p:cNvPr id="461845" name="Rectangle 21"/>
          <p:cNvSpPr>
            <a:spLocks noChangeArrowheads="1"/>
          </p:cNvSpPr>
          <p:nvPr/>
        </p:nvSpPr>
        <p:spPr bwMode="auto">
          <a:xfrm>
            <a:off x="499234" y="3861037"/>
            <a:ext cx="3116468" cy="513669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695" tIns="36346" rIns="72695" bIns="36346" anchor="ctr"/>
          <a:lstStyle/>
          <a:p>
            <a:r>
              <a:rPr lang="en-US" altLang="zh-CN"/>
              <a:t>Customer</a:t>
            </a:r>
          </a:p>
        </p:txBody>
      </p:sp>
      <p:sp>
        <p:nvSpPr>
          <p:cNvPr id="461846" name="Rectangle 22"/>
          <p:cNvSpPr>
            <a:spLocks noChangeArrowheads="1"/>
          </p:cNvSpPr>
          <p:nvPr/>
        </p:nvSpPr>
        <p:spPr bwMode="auto">
          <a:xfrm>
            <a:off x="499234" y="4542519"/>
            <a:ext cx="3116468" cy="51367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695" tIns="36346" rIns="72695" bIns="36346" anchor="ctr"/>
          <a:lstStyle/>
          <a:p>
            <a:pPr algn="l"/>
            <a:r>
              <a:rPr lang="en-US" altLang="zh-CN"/>
              <a:t>getTotalOutstanding</a:t>
            </a:r>
          </a:p>
          <a:p>
            <a:pPr algn="l"/>
            <a:r>
              <a:rPr lang="en-US" altLang="zh-CN"/>
              <a:t>SetReadyForSummaries</a:t>
            </a:r>
          </a:p>
        </p:txBody>
      </p:sp>
      <p:sp>
        <p:nvSpPr>
          <p:cNvPr id="461847" name="Rectangle 23"/>
          <p:cNvSpPr>
            <a:spLocks noChangeArrowheads="1"/>
          </p:cNvSpPr>
          <p:nvPr/>
        </p:nvSpPr>
        <p:spPr bwMode="auto">
          <a:xfrm>
            <a:off x="499234" y="4374707"/>
            <a:ext cx="3116468" cy="167821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695" tIns="36346" rIns="72695" bIns="36346" anchor="ctr"/>
          <a:lstStyle/>
          <a:p>
            <a:endParaRPr lang="zh-CN" altLang="en-US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6660232" y="121196"/>
            <a:ext cx="2482632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反 一心二用、左右互搏</a:t>
            </a:r>
          </a:p>
        </p:txBody>
      </p:sp>
    </p:spTree>
    <p:extLst>
      <p:ext uri="{BB962C8B-B14F-4D97-AF65-F5344CB8AC3E}">
        <p14:creationId xmlns:p14="http://schemas.microsoft.com/office/powerpoint/2010/main" val="178686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845" grpId="0" animBg="1"/>
      <p:bldP spid="461846" grpId="0" animBg="1"/>
      <p:bldP spid="46184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Page </a:t>
            </a:r>
            <a:fld id="{F4AFE214-D644-4C89-BE5F-30BF6225D05B}" type="slidenum">
              <a:rPr lang="de-DE"/>
              <a:pPr/>
              <a:t>41</a:t>
            </a:fld>
            <a:endParaRPr lang="en-GB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865"/>
            <a:ext cx="8229600" cy="724080"/>
          </a:xfrm>
        </p:spPr>
        <p:txBody>
          <a:bodyPr/>
          <a:lstStyle/>
          <a:p>
            <a:r>
              <a:rPr lang="en-US" altLang="zh-CN" sz="2500" dirty="0"/>
              <a:t>Parameterize Method</a:t>
            </a:r>
            <a:r>
              <a:rPr lang="zh-CN" altLang="en-US" sz="2500" dirty="0"/>
              <a:t>（令函数携带参数）</a:t>
            </a:r>
          </a:p>
        </p:txBody>
      </p:sp>
      <p:sp>
        <p:nvSpPr>
          <p:cNvPr id="4638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528" y="1444633"/>
            <a:ext cx="4057369" cy="3660321"/>
          </a:xfr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Dollars </a:t>
            </a:r>
            <a:r>
              <a:rPr lang="en-US" altLang="zh-CN" sz="1100" dirty="0" err="1"/>
              <a:t>baseCharge</a:t>
            </a:r>
            <a:r>
              <a:rPr lang="en-US" altLang="zh-CN" sz="1100" dirty="0"/>
              <a:t>()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double result = </a:t>
            </a:r>
            <a:r>
              <a:rPr lang="en-US" altLang="zh-CN" sz="1100" dirty="0" err="1"/>
              <a:t>Math.min</a:t>
            </a:r>
            <a:r>
              <a:rPr lang="en-US" altLang="zh-CN" sz="1100" dirty="0"/>
              <a:t>(</a:t>
            </a:r>
            <a:r>
              <a:rPr lang="en-US" altLang="zh-CN" sz="1100" dirty="0" err="1"/>
              <a:t>lastUsage</a:t>
            </a:r>
            <a:r>
              <a:rPr lang="en-US" altLang="zh-CN" sz="1100" dirty="0"/>
              <a:t>(),100) * 0.03;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if (</a:t>
            </a:r>
            <a:r>
              <a:rPr lang="en-US" altLang="zh-CN" sz="1100" dirty="0" err="1"/>
              <a:t>lastUsage</a:t>
            </a:r>
            <a:r>
              <a:rPr lang="en-US" altLang="zh-CN" sz="1100" dirty="0"/>
              <a:t>() &gt; 100)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result += (</a:t>
            </a:r>
            <a:r>
              <a:rPr lang="en-US" altLang="zh-CN" sz="1100" dirty="0" err="1"/>
              <a:t>Math.min</a:t>
            </a:r>
            <a:r>
              <a:rPr lang="en-US" altLang="zh-CN" sz="1100" dirty="0"/>
              <a:t> (</a:t>
            </a:r>
            <a:r>
              <a:rPr lang="en-US" altLang="zh-CN" sz="1100" dirty="0" err="1"/>
              <a:t>lastUsage</a:t>
            </a:r>
            <a:r>
              <a:rPr lang="en-US" altLang="zh-CN" sz="1100" dirty="0"/>
              <a:t>(),200) - 100) * 0.05;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};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if (</a:t>
            </a:r>
            <a:r>
              <a:rPr lang="en-US" altLang="zh-CN" sz="1100" dirty="0" err="1"/>
              <a:t>lastUsage</a:t>
            </a:r>
            <a:r>
              <a:rPr lang="en-US" altLang="zh-CN" sz="1100" dirty="0"/>
              <a:t>() &gt; 200)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result += (</a:t>
            </a:r>
            <a:r>
              <a:rPr lang="en-US" altLang="zh-CN" sz="1100" dirty="0" err="1"/>
              <a:t>lastUsage</a:t>
            </a:r>
            <a:r>
              <a:rPr lang="en-US" altLang="zh-CN" sz="1100" dirty="0"/>
              <a:t>() - 200) * 0.07;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};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return new Dollars (result);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}</a:t>
            </a:r>
          </a:p>
        </p:txBody>
      </p:sp>
      <p:sp>
        <p:nvSpPr>
          <p:cNvPr id="46387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927056" y="1444633"/>
            <a:ext cx="3965439" cy="3660321"/>
          </a:xfr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Dollars </a:t>
            </a:r>
            <a:r>
              <a:rPr lang="en-US" altLang="zh-CN" sz="1100" dirty="0" err="1"/>
              <a:t>baseCharge</a:t>
            </a:r>
            <a:r>
              <a:rPr lang="en-US" altLang="zh-CN" sz="1100" dirty="0"/>
              <a:t>()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double result = </a:t>
            </a:r>
            <a:r>
              <a:rPr lang="en-US" altLang="zh-CN" sz="1100" dirty="0" err="1"/>
              <a:t>usageInRange</a:t>
            </a:r>
            <a:r>
              <a:rPr lang="en-US" altLang="zh-CN" sz="1100" dirty="0"/>
              <a:t>(0, 100) * 0.03;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result += </a:t>
            </a:r>
            <a:r>
              <a:rPr lang="en-US" altLang="zh-CN" sz="1100" dirty="0" err="1"/>
              <a:t>usageInRange</a:t>
            </a:r>
            <a:r>
              <a:rPr lang="en-US" altLang="zh-CN" sz="1100" dirty="0"/>
              <a:t> (100,200) * 0.05;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result += </a:t>
            </a:r>
            <a:r>
              <a:rPr lang="en-US" altLang="zh-CN" sz="1100" b="1" dirty="0" err="1">
                <a:solidFill>
                  <a:srgbClr val="FFC000"/>
                </a:solidFill>
              </a:rPr>
              <a:t>usageInRange</a:t>
            </a:r>
            <a:r>
              <a:rPr lang="en-US" altLang="zh-CN" sz="1100" b="1" dirty="0">
                <a:solidFill>
                  <a:srgbClr val="FFC000"/>
                </a:solidFill>
              </a:rPr>
              <a:t> (200, </a:t>
            </a:r>
            <a:r>
              <a:rPr lang="en-US" altLang="zh-CN" sz="1100" b="1" dirty="0" err="1">
                <a:solidFill>
                  <a:srgbClr val="FFC000"/>
                </a:solidFill>
              </a:rPr>
              <a:t>Integer.MAX_VALUE</a:t>
            </a:r>
            <a:r>
              <a:rPr lang="en-US" altLang="zh-CN" sz="1100" b="1" dirty="0">
                <a:solidFill>
                  <a:srgbClr val="FFC000"/>
                </a:solidFill>
              </a:rPr>
              <a:t>) </a:t>
            </a:r>
            <a:r>
              <a:rPr lang="en-US" altLang="zh-CN" sz="1100" dirty="0"/>
              <a:t>* 0.07;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return new Dollars (result);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}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11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 err="1"/>
              <a:t>int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usageInRange</a:t>
            </a:r>
            <a:r>
              <a:rPr lang="en-US" altLang="zh-CN" sz="1100" dirty="0"/>
              <a:t>(</a:t>
            </a:r>
            <a:r>
              <a:rPr lang="en-US" altLang="zh-CN" sz="1100" dirty="0" err="1"/>
              <a:t>int</a:t>
            </a:r>
            <a:r>
              <a:rPr lang="en-US" altLang="zh-CN" sz="1100" dirty="0"/>
              <a:t> start, </a:t>
            </a:r>
            <a:r>
              <a:rPr lang="en-US" altLang="zh-CN" sz="1100" dirty="0" err="1"/>
              <a:t>int</a:t>
            </a:r>
            <a:r>
              <a:rPr lang="en-US" altLang="zh-CN" sz="1100" dirty="0"/>
              <a:t> end)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if (</a:t>
            </a:r>
            <a:r>
              <a:rPr lang="en-US" altLang="zh-CN" sz="1100" dirty="0" err="1"/>
              <a:t>lastUsage</a:t>
            </a:r>
            <a:r>
              <a:rPr lang="en-US" altLang="zh-CN" sz="1100" dirty="0"/>
              <a:t>() &gt; start)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return </a:t>
            </a:r>
            <a:r>
              <a:rPr lang="en-US" altLang="zh-CN" sz="1100" dirty="0" err="1"/>
              <a:t>Math.min</a:t>
            </a:r>
            <a:r>
              <a:rPr lang="en-US" altLang="zh-CN" sz="1100" dirty="0"/>
              <a:t>(</a:t>
            </a:r>
            <a:r>
              <a:rPr lang="en-US" altLang="zh-CN" sz="1100" dirty="0" err="1"/>
              <a:t>lastUsage</a:t>
            </a:r>
            <a:r>
              <a:rPr lang="en-US" altLang="zh-CN" sz="1100" dirty="0"/>
              <a:t>(),end) -start;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else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return 0;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}</a:t>
            </a:r>
          </a:p>
        </p:txBody>
      </p:sp>
      <p:sp>
        <p:nvSpPr>
          <p:cNvPr id="463877" name="Text Box 5"/>
          <p:cNvSpPr txBox="1">
            <a:spLocks noChangeArrowheads="1"/>
          </p:cNvSpPr>
          <p:nvPr/>
        </p:nvSpPr>
        <p:spPr bwMode="auto">
          <a:xfrm>
            <a:off x="499249" y="808501"/>
            <a:ext cx="3737623" cy="612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>
                <a:solidFill>
                  <a:srgbClr val="FFC000"/>
                </a:solidFill>
                <a:ea typeface="华文细黑" pitchFamily="2" charset="-122"/>
              </a:rPr>
              <a:t>若干函数做了类似的工作，但在函数本体中却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1400">
                <a:solidFill>
                  <a:srgbClr val="FFC000"/>
                </a:solidFill>
                <a:ea typeface="华文细黑" pitchFamily="2" charset="-122"/>
              </a:rPr>
              <a:t>包含了不同的值</a:t>
            </a:r>
          </a:p>
        </p:txBody>
      </p:sp>
      <p:sp>
        <p:nvSpPr>
          <p:cNvPr id="463878" name="AutoShape 6"/>
          <p:cNvSpPr>
            <a:spLocks noChangeArrowheads="1"/>
          </p:cNvSpPr>
          <p:nvPr/>
        </p:nvSpPr>
        <p:spPr bwMode="auto">
          <a:xfrm>
            <a:off x="4433435" y="2227081"/>
            <a:ext cx="185336" cy="696150"/>
          </a:xfrm>
          <a:prstGeom prst="rightArrow">
            <a:avLst>
              <a:gd name="adj1" fmla="val 50000"/>
              <a:gd name="adj2" fmla="val 4257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 anchor="ctr">
            <a:spAutoFit/>
          </a:bodyPr>
          <a:lstStyle/>
          <a:p>
            <a:endParaRPr lang="zh-CN" altLang="en-US"/>
          </a:p>
        </p:txBody>
      </p:sp>
      <p:sp>
        <p:nvSpPr>
          <p:cNvPr id="463879" name="Text Box 7"/>
          <p:cNvSpPr txBox="1">
            <a:spLocks noChangeArrowheads="1"/>
          </p:cNvSpPr>
          <p:nvPr/>
        </p:nvSpPr>
        <p:spPr bwMode="auto">
          <a:xfrm>
            <a:off x="4927048" y="808494"/>
            <a:ext cx="3378551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建立单一函数，以参数表达那些不同的值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740341" y="49189"/>
            <a:ext cx="1403651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重构为多参函数</a:t>
            </a:r>
          </a:p>
        </p:txBody>
      </p:sp>
    </p:spTree>
    <p:extLst>
      <p:ext uri="{BB962C8B-B14F-4D97-AF65-F5344CB8AC3E}">
        <p14:creationId xmlns:p14="http://schemas.microsoft.com/office/powerpoint/2010/main" val="135390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6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Page </a:t>
            </a:r>
            <a:fld id="{CC69252B-A32E-4677-83BB-0B58EAD6C78C}" type="slidenum">
              <a:rPr lang="de-DE"/>
              <a:pPr/>
              <a:t>42</a:t>
            </a:fld>
            <a:endParaRPr lang="en-GB"/>
          </a:p>
        </p:txBody>
      </p:sp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900"/>
              <a:t>Replace Parameter with Explicit Methods</a:t>
            </a:r>
            <a:r>
              <a:rPr lang="zh-CN" altLang="en-US" sz="1900"/>
              <a:t>（以明确函数取代参数）</a:t>
            </a:r>
            <a:br>
              <a:rPr lang="zh-CN" altLang="en-US" sz="1900"/>
            </a:br>
            <a:endParaRPr lang="zh-CN" altLang="en-US" sz="1900"/>
          </a:p>
        </p:txBody>
      </p:sp>
      <p:sp>
        <p:nvSpPr>
          <p:cNvPr id="4648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91735" y="1444633"/>
            <a:ext cx="3456546" cy="3660321"/>
          </a:xfr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600" dirty="0"/>
              <a:t>void </a:t>
            </a:r>
            <a:r>
              <a:rPr lang="en-US" altLang="zh-CN" sz="1600" dirty="0" err="1"/>
              <a:t>setValue</a:t>
            </a:r>
            <a:r>
              <a:rPr lang="en-US" altLang="zh-CN" sz="1600" dirty="0"/>
              <a:t> (String name, 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value)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600" dirty="0"/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600" dirty="0"/>
              <a:t>    if (</a:t>
            </a:r>
            <a:r>
              <a:rPr lang="en-US" altLang="zh-CN" sz="1600" dirty="0" err="1"/>
              <a:t>name.equals</a:t>
            </a:r>
            <a:r>
              <a:rPr lang="en-US" altLang="zh-CN" sz="1600" dirty="0"/>
              <a:t>("height"))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600" dirty="0"/>
              <a:t>        _height = value;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600" dirty="0"/>
              <a:t>    if (</a:t>
            </a:r>
            <a:r>
              <a:rPr lang="en-US" altLang="zh-CN" sz="1600" dirty="0" err="1"/>
              <a:t>name.equals</a:t>
            </a:r>
            <a:r>
              <a:rPr lang="en-US" altLang="zh-CN" sz="1600" dirty="0"/>
              <a:t>("width"))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600" dirty="0"/>
              <a:t>        _width = value;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dirty="0" err="1"/>
              <a:t>Assert.shouldNeverReachHere</a:t>
            </a:r>
            <a:r>
              <a:rPr lang="en-US" altLang="zh-CN" sz="1600" dirty="0"/>
              <a:t>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600" dirty="0"/>
              <a:t>}</a:t>
            </a:r>
          </a:p>
        </p:txBody>
      </p:sp>
      <p:sp>
        <p:nvSpPr>
          <p:cNvPr id="46490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497026" y="1444633"/>
            <a:ext cx="3252499" cy="3660321"/>
          </a:xfr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200" dirty="0"/>
              <a:t>void </a:t>
            </a:r>
            <a:r>
              <a:rPr lang="en-US" altLang="zh-CN" sz="1200" dirty="0" err="1"/>
              <a:t>setHeight</a:t>
            </a:r>
            <a:r>
              <a:rPr lang="en-US" altLang="zh-CN" sz="1200" dirty="0"/>
              <a:t>(</a:t>
            </a:r>
            <a:r>
              <a:rPr lang="en-US" altLang="zh-CN" sz="1200" dirty="0" err="1"/>
              <a:t>int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arg</a:t>
            </a:r>
            <a:r>
              <a:rPr lang="en-US" altLang="zh-CN" sz="1200" dirty="0"/>
              <a:t>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200" dirty="0"/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200" dirty="0"/>
              <a:t>    _height = </a:t>
            </a:r>
            <a:r>
              <a:rPr lang="en-US" altLang="zh-CN" sz="1200" dirty="0" err="1"/>
              <a:t>arg</a:t>
            </a:r>
            <a:r>
              <a:rPr lang="en-US" altLang="zh-CN" sz="12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200" dirty="0"/>
              <a:t>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200" dirty="0"/>
              <a:t>void </a:t>
            </a:r>
            <a:r>
              <a:rPr lang="en-US" altLang="zh-CN" sz="1200" dirty="0" err="1"/>
              <a:t>setWidth</a:t>
            </a:r>
            <a:r>
              <a:rPr lang="en-US" altLang="zh-CN" sz="1200" dirty="0"/>
              <a:t> (</a:t>
            </a:r>
            <a:r>
              <a:rPr lang="en-US" altLang="zh-CN" sz="1200" dirty="0" err="1"/>
              <a:t>int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arg</a:t>
            </a:r>
            <a:r>
              <a:rPr lang="en-US" altLang="zh-CN" sz="1200" dirty="0"/>
              <a:t>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200" dirty="0"/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200" dirty="0"/>
              <a:t>    _width = </a:t>
            </a:r>
            <a:r>
              <a:rPr lang="en-US" altLang="zh-CN" sz="1200" dirty="0" err="1"/>
              <a:t>arg</a:t>
            </a:r>
            <a:r>
              <a:rPr lang="en-US" altLang="zh-CN" sz="12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200" dirty="0"/>
              <a:t>}</a:t>
            </a:r>
          </a:p>
        </p:txBody>
      </p:sp>
      <p:sp>
        <p:nvSpPr>
          <p:cNvPr id="464901" name="Text Box 5"/>
          <p:cNvSpPr txBox="1">
            <a:spLocks noChangeArrowheads="1"/>
          </p:cNvSpPr>
          <p:nvPr/>
        </p:nvSpPr>
        <p:spPr bwMode="auto">
          <a:xfrm>
            <a:off x="499250" y="808494"/>
            <a:ext cx="3558087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dirty="0">
                <a:solidFill>
                  <a:srgbClr val="FFC000"/>
                </a:solidFill>
                <a:ea typeface="华文细黑" pitchFamily="2" charset="-122"/>
              </a:rPr>
              <a:t>函数实现完全取决于参数值而采取不同反应</a:t>
            </a:r>
          </a:p>
        </p:txBody>
      </p:sp>
      <p:sp>
        <p:nvSpPr>
          <p:cNvPr id="464902" name="AutoShape 6"/>
          <p:cNvSpPr>
            <a:spLocks noChangeArrowheads="1"/>
          </p:cNvSpPr>
          <p:nvPr/>
        </p:nvSpPr>
        <p:spPr bwMode="auto">
          <a:xfrm>
            <a:off x="4672845" y="2227081"/>
            <a:ext cx="185336" cy="696150"/>
          </a:xfrm>
          <a:prstGeom prst="rightArrow">
            <a:avLst>
              <a:gd name="adj1" fmla="val 50000"/>
              <a:gd name="adj2" fmla="val 4257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 anchor="ctr">
            <a:spAutoFit/>
          </a:bodyPr>
          <a:lstStyle/>
          <a:p>
            <a:endParaRPr lang="zh-CN" altLang="en-US"/>
          </a:p>
        </p:txBody>
      </p:sp>
      <p:sp>
        <p:nvSpPr>
          <p:cNvPr id="464903" name="Text Box 7"/>
          <p:cNvSpPr txBox="1">
            <a:spLocks noChangeArrowheads="1"/>
          </p:cNvSpPr>
          <p:nvPr/>
        </p:nvSpPr>
        <p:spPr bwMode="auto">
          <a:xfrm>
            <a:off x="4788289" y="800555"/>
            <a:ext cx="3917160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针对该参数的每一个可能值，建立一个独立函数</a:t>
            </a:r>
          </a:p>
        </p:txBody>
      </p:sp>
    </p:spTree>
    <p:extLst>
      <p:ext uri="{BB962C8B-B14F-4D97-AF65-F5344CB8AC3E}">
        <p14:creationId xmlns:p14="http://schemas.microsoft.com/office/powerpoint/2010/main" val="413969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00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Page </a:t>
            </a:r>
            <a:fld id="{07B3A315-8514-4D92-AAD8-D966CCFB0216}" type="slidenum">
              <a:rPr lang="de-DE"/>
              <a:pPr/>
              <a:t>43</a:t>
            </a:fld>
            <a:endParaRPr lang="en-GB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rmAutofit fontScale="90000"/>
          </a:bodyPr>
          <a:lstStyle/>
          <a:p>
            <a:r>
              <a:rPr lang="en-US" altLang="zh-CN" sz="1900"/>
              <a:t>Replace Conditional with Polymorphism</a:t>
            </a:r>
            <a:r>
              <a:rPr lang="zh-CN" altLang="en-US" sz="1900"/>
              <a:t>（以多态取代条件式）</a:t>
            </a:r>
            <a:r>
              <a:rPr lang="en-US" altLang="zh-CN" sz="1900"/>
              <a:t/>
            </a:r>
            <a:br>
              <a:rPr lang="en-US" altLang="zh-CN" sz="1900"/>
            </a:br>
            <a:endParaRPr lang="zh-CN" altLang="en-US" sz="1900"/>
          </a:p>
        </p:txBody>
      </p:sp>
      <p:sp>
        <p:nvSpPr>
          <p:cNvPr id="465932" name="Rectangle 12"/>
          <p:cNvSpPr>
            <a:spLocks noGrp="1" noChangeArrowheads="1"/>
          </p:cNvSpPr>
          <p:nvPr>
            <p:ph type="body" sz="half" idx="1"/>
          </p:nvPr>
        </p:nvSpPr>
        <p:spPr>
          <a:xfrm>
            <a:off x="621662" y="1110117"/>
            <a:ext cx="3966662" cy="2179432"/>
          </a:xfr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double </a:t>
            </a:r>
            <a:r>
              <a:rPr lang="en-US" altLang="zh-CN" sz="800" dirty="0" err="1"/>
              <a:t>getSpeed</a:t>
            </a:r>
            <a:r>
              <a:rPr lang="en-US" altLang="zh-CN" sz="800" dirty="0"/>
              <a:t>()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    switch (_type)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        case EUROPEAN: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            return </a:t>
            </a:r>
            <a:r>
              <a:rPr lang="en-US" altLang="zh-CN" sz="800" dirty="0" err="1"/>
              <a:t>getBaseSpeed</a:t>
            </a:r>
            <a:r>
              <a:rPr lang="en-US" altLang="zh-CN" sz="800" dirty="0"/>
              <a:t>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        case AFRICAN: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            return </a:t>
            </a:r>
            <a:r>
              <a:rPr lang="en-US" altLang="zh-CN" sz="800" dirty="0" err="1"/>
              <a:t>getBaseSpeed</a:t>
            </a:r>
            <a:r>
              <a:rPr lang="en-US" altLang="zh-CN" sz="800" dirty="0"/>
              <a:t>() - </a:t>
            </a:r>
            <a:r>
              <a:rPr lang="en-US" altLang="zh-CN" sz="800" dirty="0" err="1"/>
              <a:t>getLoadFactor</a:t>
            </a:r>
            <a:r>
              <a:rPr lang="en-US" altLang="zh-CN" sz="800" dirty="0"/>
              <a:t>() *_</a:t>
            </a:r>
            <a:r>
              <a:rPr lang="en-US" altLang="zh-CN" sz="800" dirty="0" err="1"/>
              <a:t>numberOfCoconuts</a:t>
            </a:r>
            <a:r>
              <a:rPr lang="en-US" altLang="zh-CN" sz="8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        case NORWEGIAN_BLUE: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            return (_</a:t>
            </a:r>
            <a:r>
              <a:rPr lang="en-US" altLang="zh-CN" sz="800" dirty="0" err="1"/>
              <a:t>isNailed</a:t>
            </a:r>
            <a:r>
              <a:rPr lang="en-US" altLang="zh-CN" sz="800" dirty="0"/>
              <a:t>) ? 0 : </a:t>
            </a:r>
            <a:r>
              <a:rPr lang="en-US" altLang="zh-CN" sz="800" dirty="0" err="1"/>
              <a:t>getBaseSpeed</a:t>
            </a:r>
            <a:r>
              <a:rPr lang="en-US" altLang="zh-CN" sz="800" dirty="0"/>
              <a:t>(_voltage);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  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    throw new </a:t>
            </a:r>
            <a:r>
              <a:rPr lang="en-US" altLang="zh-CN" sz="800" dirty="0" err="1"/>
              <a:t>RuntimeException</a:t>
            </a:r>
            <a:r>
              <a:rPr lang="en-US" altLang="zh-CN" sz="800" dirty="0"/>
              <a:t> ("Should be unreachable");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800" dirty="0"/>
              <a:t>}</a:t>
            </a:r>
          </a:p>
        </p:txBody>
      </p:sp>
      <p:sp>
        <p:nvSpPr>
          <p:cNvPr id="465923" name="Text Box 3"/>
          <p:cNvSpPr txBox="1">
            <a:spLocks noChangeArrowheads="1"/>
          </p:cNvSpPr>
          <p:nvPr/>
        </p:nvSpPr>
        <p:spPr bwMode="auto">
          <a:xfrm>
            <a:off x="499236" y="808494"/>
            <a:ext cx="4994378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dirty="0">
                <a:solidFill>
                  <a:srgbClr val="FFC000"/>
                </a:solidFill>
                <a:ea typeface="华文细黑" pitchFamily="2" charset="-122"/>
              </a:rPr>
              <a:t>你手上有个条件式，它根据对象类型的不同而选择不同的行为</a:t>
            </a:r>
          </a:p>
        </p:txBody>
      </p:sp>
      <p:sp>
        <p:nvSpPr>
          <p:cNvPr id="465924" name="Text Box 4"/>
          <p:cNvSpPr txBox="1">
            <a:spLocks noChangeArrowheads="1"/>
          </p:cNvSpPr>
          <p:nvPr/>
        </p:nvSpPr>
        <p:spPr bwMode="auto">
          <a:xfrm>
            <a:off x="499234" y="3404055"/>
            <a:ext cx="7880272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将整个条件式的每个分支放进一个子类的重载方法中，然后将原始函数声明为抽象方法</a:t>
            </a:r>
          </a:p>
        </p:txBody>
      </p:sp>
      <p:sp>
        <p:nvSpPr>
          <p:cNvPr id="465928" name="AutoShape 8"/>
          <p:cNvSpPr>
            <a:spLocks noChangeArrowheads="1"/>
          </p:cNvSpPr>
          <p:nvPr/>
        </p:nvSpPr>
        <p:spPr bwMode="auto">
          <a:xfrm>
            <a:off x="2780839" y="3672006"/>
            <a:ext cx="431219" cy="418232"/>
          </a:xfrm>
          <a:prstGeom prst="downArrow">
            <a:avLst>
              <a:gd name="adj1" fmla="val 50000"/>
              <a:gd name="adj2" fmla="val 3399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2738" tIns="36369" rIns="72738" bIns="36369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65933" name="Object 13"/>
          <p:cNvGraphicFramePr>
            <a:graphicFrameLocks noGrp="1" noChangeAspect="1"/>
          </p:cNvGraphicFramePr>
          <p:nvPr>
            <p:ph sz="half" idx="2"/>
          </p:nvPr>
        </p:nvGraphicFramePr>
        <p:xfrm>
          <a:off x="761791" y="3880304"/>
          <a:ext cx="3007645" cy="1243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8" name="VISIO" r:id="rId4" imgW="3057840" imgH="1517760" progId="Visio.Drawing.6">
                  <p:embed/>
                </p:oleObj>
              </mc:Choice>
              <mc:Fallback>
                <p:oleObj name="VISIO" r:id="rId4" imgW="3057840" imgH="1517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791" y="3880304"/>
                        <a:ext cx="3007645" cy="12439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577884" y="121196"/>
            <a:ext cx="1386604" cy="28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738" tIns="36369" rIns="72738" bIns="36369">
            <a:spAutoFit/>
          </a:bodyPr>
          <a:lstStyle>
            <a:lvl1pPr marL="342900" indent="-342900"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algn="l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 dirty="0">
                <a:solidFill>
                  <a:srgbClr val="FFC000"/>
                </a:solidFill>
                <a:ea typeface="华文细黑" pitchFamily="2" charset="-122"/>
              </a:rPr>
              <a:t>面向接口编程</a:t>
            </a:r>
          </a:p>
        </p:txBody>
      </p:sp>
    </p:spTree>
    <p:extLst>
      <p:ext uri="{BB962C8B-B14F-4D97-AF65-F5344CB8AC3E}">
        <p14:creationId xmlns:p14="http://schemas.microsoft.com/office/powerpoint/2010/main" val="159707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086"/>
            <a:ext cx="8065274" cy="391151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利用</a:t>
            </a:r>
            <a:r>
              <a:rPr lang="en-US" altLang="zh-CN" sz="3200" dirty="0"/>
              <a:t>state</a:t>
            </a:r>
            <a:r>
              <a:rPr lang="zh-CN" altLang="en-US" sz="3200" dirty="0"/>
              <a:t>模式减少分支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7504" y="553245"/>
            <a:ext cx="3966662" cy="3168352"/>
          </a:xfrm>
          <a:solidFill>
            <a:schemeClr val="tx1"/>
          </a:solidFill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zh-CN" altLang="en-US" dirty="0" smtClean="0"/>
              <a:t>刘翔有三种状态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三种状态，生病状态，正常状态，兴奋</a:t>
            </a:r>
            <a:r>
              <a:rPr lang="zh-CN" altLang="en-US" dirty="0" smtClean="0"/>
              <a:t>状态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public void run() {</a:t>
            </a:r>
          </a:p>
          <a:p>
            <a:pPr marL="399982" lvl="1" indent="0">
              <a:buNone/>
            </a:pPr>
            <a:r>
              <a:rPr lang="en-US" altLang="zh-CN" dirty="0" smtClean="0"/>
              <a:t>if(state </a:t>
            </a:r>
            <a:r>
              <a:rPr lang="en-US" altLang="zh-CN" dirty="0"/>
              <a:t>== NORMAL_STATE) {       //</a:t>
            </a:r>
            <a:r>
              <a:rPr lang="zh-CN" altLang="en-US" dirty="0"/>
              <a:t>正常状态下跑</a:t>
            </a:r>
          </a:p>
          <a:p>
            <a:pPr marL="399982" lvl="1" indent="0">
              <a:buNone/>
            </a:pPr>
            <a:r>
              <a:rPr lang="zh-CN" altLang="en-US" dirty="0" smtClean="0"/>
              <a:t>        </a:t>
            </a:r>
            <a:r>
              <a:rPr lang="en-US" altLang="zh-CN" dirty="0" err="1" smtClean="0"/>
              <a:t>System.out.println</a:t>
            </a:r>
            <a:r>
              <a:rPr lang="en-US" altLang="zh-CN" dirty="0"/>
              <a:t>("100</a:t>
            </a:r>
            <a:r>
              <a:rPr lang="zh-CN" altLang="en-US" dirty="0"/>
              <a:t>米，跑完共用时</a:t>
            </a:r>
            <a:r>
              <a:rPr lang="en-US" altLang="zh-CN" dirty="0"/>
              <a:t>15</a:t>
            </a:r>
            <a:r>
              <a:rPr lang="zh-CN" altLang="en-US" dirty="0"/>
              <a:t>秒</a:t>
            </a:r>
            <a:r>
              <a:rPr lang="en-US" altLang="zh-CN" dirty="0"/>
              <a:t>!");</a:t>
            </a:r>
          </a:p>
          <a:p>
            <a:pPr marL="399982" lvl="1" indent="0">
              <a:buNone/>
            </a:pPr>
            <a:r>
              <a:rPr lang="en-US" altLang="zh-CN" dirty="0" smtClean="0"/>
              <a:t>}</a:t>
            </a:r>
          </a:p>
          <a:p>
            <a:pPr marL="399982" lvl="1" indent="0">
              <a:buNone/>
            </a:pPr>
            <a:r>
              <a:rPr lang="en-US" altLang="zh-CN" dirty="0" smtClean="0"/>
              <a:t> </a:t>
            </a:r>
            <a:r>
              <a:rPr lang="en-US" altLang="zh-CN" dirty="0"/>
              <a:t>else if(state == MALUM_STATE) { //</a:t>
            </a:r>
            <a:r>
              <a:rPr lang="zh-CN" altLang="en-US" dirty="0"/>
              <a:t>生病状态下跑</a:t>
            </a:r>
          </a:p>
          <a:p>
            <a:pPr marL="399982" lvl="1" indent="0">
              <a:buNone/>
            </a:pPr>
            <a:r>
              <a:rPr lang="en-US" altLang="zh-CN" dirty="0" smtClean="0"/>
              <a:t>        </a:t>
            </a:r>
            <a:r>
              <a:rPr lang="en-US" altLang="zh-CN" dirty="0" err="1" smtClean="0"/>
              <a:t>System.out.println</a:t>
            </a:r>
            <a:r>
              <a:rPr lang="en-US" altLang="zh-CN" dirty="0"/>
              <a:t>("100</a:t>
            </a:r>
            <a:r>
              <a:rPr lang="zh-CN" altLang="en-US" dirty="0"/>
              <a:t>米，跑完共用时</a:t>
            </a:r>
            <a:r>
              <a:rPr lang="en-US" altLang="zh-CN" dirty="0"/>
              <a:t>20</a:t>
            </a:r>
            <a:r>
              <a:rPr lang="zh-CN" altLang="en-US" dirty="0"/>
              <a:t>秒</a:t>
            </a:r>
            <a:r>
              <a:rPr lang="en-US" altLang="zh-CN" dirty="0" smtClean="0"/>
              <a:t>!");</a:t>
            </a:r>
            <a:r>
              <a:rPr lang="en-US" altLang="zh-CN" dirty="0"/>
              <a:t>	</a:t>
            </a:r>
            <a:endParaRPr lang="en-US" altLang="zh-CN" dirty="0" smtClean="0"/>
          </a:p>
          <a:p>
            <a:pPr marL="399982" lvl="1" indent="0">
              <a:buNone/>
            </a:pPr>
            <a:r>
              <a:rPr lang="en-US" altLang="zh-CN" dirty="0" smtClean="0"/>
              <a:t>}</a:t>
            </a:r>
          </a:p>
          <a:p>
            <a:pPr marL="399982" lvl="1" indent="0">
              <a:buNone/>
            </a:pPr>
            <a:r>
              <a:rPr lang="en-US" altLang="zh-CN" dirty="0" smtClean="0"/>
              <a:t> </a:t>
            </a:r>
            <a:r>
              <a:rPr lang="en-US" altLang="zh-CN" dirty="0"/>
              <a:t>else if(state == EXCITED_STATE) {//</a:t>
            </a:r>
            <a:r>
              <a:rPr lang="zh-CN" altLang="en-US" dirty="0"/>
              <a:t>兴奋状态下跑</a:t>
            </a:r>
          </a:p>
          <a:p>
            <a:pPr marL="399982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  <a:r>
              <a:rPr lang="en-US" altLang="zh-CN" dirty="0" err="1" smtClean="0"/>
              <a:t>System.out.println</a:t>
            </a:r>
            <a:r>
              <a:rPr lang="en-US" altLang="zh-CN" dirty="0"/>
              <a:t>("100</a:t>
            </a:r>
            <a:r>
              <a:rPr lang="zh-CN" altLang="en-US" dirty="0"/>
              <a:t>米，跑完共用时</a:t>
            </a:r>
            <a:r>
              <a:rPr lang="en-US" altLang="zh-CN" dirty="0"/>
              <a:t>10</a:t>
            </a:r>
            <a:r>
              <a:rPr lang="zh-CN" altLang="en-US" dirty="0"/>
              <a:t>秒</a:t>
            </a:r>
            <a:r>
              <a:rPr lang="en-US" altLang="zh-CN" dirty="0" smtClean="0"/>
              <a:t>!");</a:t>
            </a:r>
          </a:p>
          <a:p>
            <a:pPr marL="399982" lvl="1" indent="0">
              <a:buNone/>
            </a:pPr>
            <a:r>
              <a:rPr lang="en-US" altLang="zh-CN" dirty="0" smtClean="0"/>
              <a:t>} </a:t>
            </a:r>
          </a:p>
          <a:p>
            <a:pPr marL="399982" lvl="1" indent="0">
              <a:buNone/>
            </a:pPr>
            <a:r>
              <a:rPr lang="en-US" altLang="zh-CN" dirty="0" smtClean="0"/>
              <a:t>else </a:t>
            </a:r>
            <a:r>
              <a:rPr lang="en-US" altLang="zh-CN" dirty="0"/>
              <a:t>{</a:t>
            </a:r>
          </a:p>
          <a:p>
            <a:pPr marL="399982" lvl="1" indent="0">
              <a:buNone/>
            </a:pPr>
            <a:r>
              <a:rPr lang="en-US" altLang="zh-CN" dirty="0" smtClean="0"/>
              <a:t>        </a:t>
            </a:r>
            <a:r>
              <a:rPr lang="en-US" altLang="zh-CN" dirty="0" err="1" smtClean="0"/>
              <a:t>System.out.println</a:t>
            </a:r>
            <a:r>
              <a:rPr lang="en-US" altLang="zh-CN" dirty="0"/>
              <a:t>("</a:t>
            </a:r>
            <a:r>
              <a:rPr lang="zh-CN" altLang="en-US" dirty="0"/>
              <a:t>未知的状态</a:t>
            </a:r>
            <a:r>
              <a:rPr lang="en-US" altLang="zh-CN" dirty="0"/>
              <a:t>");</a:t>
            </a:r>
          </a:p>
          <a:p>
            <a:pPr marL="399982" lvl="1" indent="0">
              <a:buNone/>
            </a:pPr>
            <a:r>
              <a:rPr lang="en-US" altLang="zh-CN" dirty="0" smtClean="0"/>
              <a:t>}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13860" y="481237"/>
            <a:ext cx="3968022" cy="2880320"/>
          </a:xfrm>
          <a:solidFill>
            <a:schemeClr val="tx1"/>
          </a:solidFill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altLang="zh-CN" dirty="0"/>
              <a:t>public interface </a:t>
            </a:r>
            <a:r>
              <a:rPr lang="en-US" altLang="zh-CN" dirty="0" err="1"/>
              <a:t>IState</a:t>
            </a:r>
            <a:r>
              <a:rPr lang="en-US" altLang="zh-CN" dirty="0"/>
              <a:t> {  </a:t>
            </a:r>
          </a:p>
          <a:p>
            <a:pPr marL="0" indent="0">
              <a:buNone/>
            </a:pPr>
            <a:r>
              <a:rPr lang="en-US" altLang="zh-CN" dirty="0" smtClean="0"/>
              <a:t>    public </a:t>
            </a:r>
            <a:r>
              <a:rPr lang="en-US" altLang="zh-CN" dirty="0"/>
              <a:t>void </a:t>
            </a:r>
            <a:r>
              <a:rPr lang="en-US" altLang="zh-CN" dirty="0" err="1"/>
              <a:t>doRun</a:t>
            </a:r>
            <a:r>
              <a:rPr lang="en-US" altLang="zh-CN" dirty="0"/>
              <a:t>();  </a:t>
            </a:r>
          </a:p>
          <a:p>
            <a:pPr marL="0" indent="0">
              <a:buNone/>
            </a:pPr>
            <a:r>
              <a:rPr lang="en-US" altLang="zh-CN" dirty="0"/>
              <a:t>}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public class </a:t>
            </a:r>
            <a:r>
              <a:rPr lang="en-US" altLang="zh-CN" dirty="0" err="1"/>
              <a:t>ExcitedState</a:t>
            </a:r>
            <a:r>
              <a:rPr lang="en-US" altLang="zh-CN" dirty="0"/>
              <a:t> implements </a:t>
            </a:r>
            <a:r>
              <a:rPr lang="en-US" altLang="zh-CN" dirty="0" err="1"/>
              <a:t>IState</a:t>
            </a:r>
            <a:r>
              <a:rPr lang="en-US" altLang="zh-CN" dirty="0"/>
              <a:t> { 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public void </a:t>
            </a:r>
            <a:r>
              <a:rPr lang="en-US" altLang="zh-CN" dirty="0" err="1" smtClean="0"/>
              <a:t>doRun</a:t>
            </a:r>
            <a:r>
              <a:rPr lang="en-US" altLang="zh-CN" dirty="0" smtClean="0"/>
              <a:t>() {  </a:t>
            </a:r>
          </a:p>
          <a:p>
            <a:pPr marL="0" indent="0">
              <a:buNone/>
            </a:pPr>
            <a:r>
              <a:rPr lang="en-US" altLang="zh-CN" dirty="0" smtClean="0"/>
              <a:t>        </a:t>
            </a:r>
            <a:r>
              <a:rPr lang="en-US" altLang="zh-CN" dirty="0" err="1"/>
              <a:t>System.out.println</a:t>
            </a:r>
            <a:r>
              <a:rPr lang="en-US" altLang="zh-CN" dirty="0"/>
              <a:t>("100</a:t>
            </a:r>
            <a:r>
              <a:rPr lang="zh-CN" altLang="en-US" dirty="0"/>
              <a:t>米，跑完共用时</a:t>
            </a:r>
            <a:r>
              <a:rPr lang="en-US" altLang="zh-CN" dirty="0"/>
              <a:t>10</a:t>
            </a:r>
            <a:r>
              <a:rPr lang="zh-CN" altLang="en-US" dirty="0"/>
              <a:t>钞</a:t>
            </a:r>
            <a:r>
              <a:rPr lang="en-US" altLang="zh-CN" dirty="0"/>
              <a:t>!");  </a:t>
            </a:r>
          </a:p>
          <a:p>
            <a:pPr marL="0" indent="0">
              <a:buNone/>
            </a:pPr>
            <a:r>
              <a:rPr lang="en-US" altLang="zh-CN" dirty="0"/>
              <a:t>    }  </a:t>
            </a:r>
          </a:p>
          <a:p>
            <a:pPr marL="0" indent="0">
              <a:buNone/>
            </a:pPr>
            <a:r>
              <a:rPr lang="en-US" altLang="zh-CN" dirty="0"/>
              <a:t>}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public class </a:t>
            </a:r>
            <a:r>
              <a:rPr lang="en-US" altLang="zh-CN" dirty="0" err="1"/>
              <a:t>MalumState</a:t>
            </a:r>
            <a:r>
              <a:rPr lang="en-US" altLang="zh-CN" dirty="0"/>
              <a:t> implements </a:t>
            </a:r>
            <a:r>
              <a:rPr lang="en-US" altLang="zh-CN" dirty="0" err="1"/>
              <a:t>IState</a:t>
            </a:r>
            <a:r>
              <a:rPr lang="en-US" altLang="zh-CN" dirty="0"/>
              <a:t> {  </a:t>
            </a:r>
            <a:r>
              <a:rPr lang="en-US" altLang="zh-CN" dirty="0" smtClean="0"/>
              <a:t>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public void </a:t>
            </a:r>
            <a:r>
              <a:rPr lang="en-US" altLang="zh-CN" dirty="0" err="1"/>
              <a:t>doRun</a:t>
            </a:r>
            <a:r>
              <a:rPr lang="en-US" altLang="zh-CN" dirty="0"/>
              <a:t>() {  </a:t>
            </a:r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System.out.println</a:t>
            </a:r>
            <a:r>
              <a:rPr lang="en-US" altLang="zh-CN" dirty="0"/>
              <a:t>("100</a:t>
            </a:r>
            <a:r>
              <a:rPr lang="zh-CN" altLang="en-US" dirty="0"/>
              <a:t>米，跑完共用时</a:t>
            </a:r>
            <a:r>
              <a:rPr lang="en-US" altLang="zh-CN" dirty="0"/>
              <a:t>20</a:t>
            </a:r>
            <a:r>
              <a:rPr lang="zh-CN" altLang="en-US" dirty="0"/>
              <a:t>秒</a:t>
            </a:r>
            <a:r>
              <a:rPr lang="en-US" altLang="zh-CN" dirty="0"/>
              <a:t>!");  </a:t>
            </a:r>
          </a:p>
          <a:p>
            <a:pPr marL="0" indent="0">
              <a:buNone/>
            </a:pPr>
            <a:r>
              <a:rPr lang="en-US" altLang="zh-CN" dirty="0"/>
              <a:t>    }  </a:t>
            </a:r>
          </a:p>
          <a:p>
            <a:pPr marL="0" indent="0">
              <a:buNone/>
            </a:pPr>
            <a:r>
              <a:rPr lang="en-US" altLang="zh-CN" dirty="0"/>
              <a:t>}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public class </a:t>
            </a:r>
            <a:r>
              <a:rPr lang="en-US" altLang="zh-CN" dirty="0" err="1"/>
              <a:t>NormalState</a:t>
            </a:r>
            <a:r>
              <a:rPr lang="en-US" altLang="zh-CN" dirty="0"/>
              <a:t> implements </a:t>
            </a:r>
            <a:r>
              <a:rPr lang="en-US" altLang="zh-CN" dirty="0" err="1"/>
              <a:t>IState</a:t>
            </a:r>
            <a:r>
              <a:rPr lang="en-US" altLang="zh-CN" dirty="0"/>
              <a:t> {  </a:t>
            </a:r>
            <a:r>
              <a:rPr lang="en-US" altLang="zh-CN" dirty="0" smtClean="0"/>
              <a:t>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public void </a:t>
            </a:r>
            <a:r>
              <a:rPr lang="en-US" altLang="zh-CN" dirty="0" err="1"/>
              <a:t>doRun</a:t>
            </a:r>
            <a:r>
              <a:rPr lang="en-US" altLang="zh-CN" dirty="0"/>
              <a:t>() {  </a:t>
            </a:r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System.out.println</a:t>
            </a:r>
            <a:r>
              <a:rPr lang="en-US" altLang="zh-CN" dirty="0"/>
              <a:t>("100</a:t>
            </a:r>
            <a:r>
              <a:rPr lang="zh-CN" altLang="en-US" dirty="0"/>
              <a:t>米，跑完共用时</a:t>
            </a:r>
            <a:r>
              <a:rPr lang="en-US" altLang="zh-CN" dirty="0"/>
              <a:t>15</a:t>
            </a:r>
            <a:r>
              <a:rPr lang="zh-CN" altLang="en-US" dirty="0"/>
              <a:t>秒</a:t>
            </a:r>
            <a:r>
              <a:rPr lang="en-US" altLang="zh-CN" dirty="0"/>
              <a:t>!");  </a:t>
            </a:r>
          </a:p>
          <a:p>
            <a:pPr marL="0" indent="0">
              <a:buNone/>
            </a:pPr>
            <a:r>
              <a:rPr lang="en-US" altLang="zh-CN" dirty="0"/>
              <a:t>    }  </a:t>
            </a:r>
          </a:p>
          <a:p>
            <a:pPr marL="0" indent="0">
              <a:buNone/>
            </a:pPr>
            <a:r>
              <a:rPr lang="en-US" altLang="zh-CN" dirty="0"/>
              <a:t>}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355976" y="3361565"/>
            <a:ext cx="4572000" cy="2246753"/>
          </a:xfrm>
          <a:prstGeom prst="rect">
            <a:avLst/>
          </a:prstGeom>
          <a:solidFill>
            <a:schemeClr val="tx1"/>
          </a:solidFill>
        </p:spPr>
        <p:txBody>
          <a:bodyPr lIns="91424" tIns="45712" rIns="91424" bIns="45712">
            <a:spAutoFit/>
          </a:bodyPr>
          <a:lstStyle/>
          <a:p>
            <a:r>
              <a:rPr lang="zh-CN" altLang="en-US" sz="1000" dirty="0">
                <a:solidFill>
                  <a:srgbClr val="FFC000"/>
                </a:solidFill>
              </a:rPr>
              <a:t>采用状态模式的运动员</a:t>
            </a:r>
          </a:p>
          <a:p>
            <a:r>
              <a:rPr lang="en-US" altLang="zh-CN" sz="1000" dirty="0">
                <a:solidFill>
                  <a:srgbClr val="FFC000"/>
                </a:solidFill>
              </a:rPr>
              <a:t>public class Gamer {  </a:t>
            </a:r>
          </a:p>
          <a:p>
            <a:r>
              <a:rPr lang="en-US" altLang="zh-CN" sz="1000" dirty="0">
                <a:solidFill>
                  <a:srgbClr val="FFC000"/>
                </a:solidFill>
              </a:rPr>
              <a:t>    //</a:t>
            </a:r>
            <a:r>
              <a:rPr lang="zh-CN" altLang="en-US" sz="1000" dirty="0">
                <a:solidFill>
                  <a:srgbClr val="FFC000"/>
                </a:solidFill>
              </a:rPr>
              <a:t>当前状态  </a:t>
            </a:r>
          </a:p>
          <a:p>
            <a:r>
              <a:rPr lang="zh-CN" altLang="en-US" sz="1000" dirty="0">
                <a:solidFill>
                  <a:srgbClr val="FFC000"/>
                </a:solidFill>
              </a:rPr>
              <a:t>    </a:t>
            </a:r>
            <a:r>
              <a:rPr lang="en-US" altLang="zh-CN" sz="1000" dirty="0">
                <a:solidFill>
                  <a:srgbClr val="FFC000"/>
                </a:solidFill>
              </a:rPr>
              <a:t>private </a:t>
            </a:r>
            <a:r>
              <a:rPr lang="en-US" altLang="zh-CN" sz="1000" dirty="0" err="1">
                <a:solidFill>
                  <a:srgbClr val="FFC000"/>
                </a:solidFill>
              </a:rPr>
              <a:t>IState</a:t>
            </a:r>
            <a:r>
              <a:rPr lang="en-US" altLang="zh-CN" sz="1000" dirty="0">
                <a:solidFill>
                  <a:srgbClr val="FFC000"/>
                </a:solidFill>
              </a:rPr>
              <a:t> state = new </a:t>
            </a:r>
            <a:r>
              <a:rPr lang="en-US" altLang="zh-CN" sz="1000" dirty="0" err="1">
                <a:solidFill>
                  <a:srgbClr val="FFC000"/>
                </a:solidFill>
              </a:rPr>
              <a:t>NormalState</a:t>
            </a:r>
            <a:r>
              <a:rPr lang="en-US" altLang="zh-CN" sz="1000" dirty="0">
                <a:solidFill>
                  <a:srgbClr val="FFC000"/>
                </a:solidFill>
              </a:rPr>
              <a:t>();  </a:t>
            </a:r>
          </a:p>
          <a:p>
            <a:r>
              <a:rPr lang="en-US" altLang="zh-CN" sz="1000" dirty="0">
                <a:solidFill>
                  <a:srgbClr val="FFC000"/>
                </a:solidFill>
              </a:rPr>
              <a:t>    //</a:t>
            </a:r>
            <a:r>
              <a:rPr lang="zh-CN" altLang="en-US" sz="1000" dirty="0">
                <a:solidFill>
                  <a:srgbClr val="FFC000"/>
                </a:solidFill>
              </a:rPr>
              <a:t>改变状态的方法  </a:t>
            </a:r>
          </a:p>
          <a:p>
            <a:r>
              <a:rPr lang="zh-CN" altLang="en-US" sz="1000" dirty="0">
                <a:solidFill>
                  <a:srgbClr val="FFC000"/>
                </a:solidFill>
              </a:rPr>
              <a:t>    </a:t>
            </a:r>
            <a:r>
              <a:rPr lang="en-US" altLang="zh-CN" sz="1000" dirty="0">
                <a:solidFill>
                  <a:srgbClr val="FFC000"/>
                </a:solidFill>
              </a:rPr>
              <a:t>public void </a:t>
            </a:r>
            <a:r>
              <a:rPr lang="en-US" altLang="zh-CN" sz="1000" dirty="0" err="1">
                <a:solidFill>
                  <a:srgbClr val="FFC000"/>
                </a:solidFill>
              </a:rPr>
              <a:t>setState</a:t>
            </a:r>
            <a:r>
              <a:rPr lang="en-US" altLang="zh-CN" sz="1000" dirty="0">
                <a:solidFill>
                  <a:srgbClr val="FFC000"/>
                </a:solidFill>
              </a:rPr>
              <a:t>(</a:t>
            </a:r>
            <a:r>
              <a:rPr lang="en-US" altLang="zh-CN" sz="1000" dirty="0" err="1">
                <a:solidFill>
                  <a:srgbClr val="FFC000"/>
                </a:solidFill>
              </a:rPr>
              <a:t>IState</a:t>
            </a:r>
            <a:r>
              <a:rPr lang="en-US" altLang="zh-CN" sz="1000" dirty="0">
                <a:solidFill>
                  <a:srgbClr val="FFC000"/>
                </a:solidFill>
              </a:rPr>
              <a:t> state){  </a:t>
            </a:r>
          </a:p>
          <a:p>
            <a:r>
              <a:rPr lang="en-US" altLang="zh-CN" sz="1000" dirty="0">
                <a:solidFill>
                  <a:srgbClr val="FFC000"/>
                </a:solidFill>
              </a:rPr>
              <a:t>        </a:t>
            </a:r>
            <a:r>
              <a:rPr lang="en-US" altLang="zh-CN" sz="1000" dirty="0" err="1">
                <a:solidFill>
                  <a:srgbClr val="FFC000"/>
                </a:solidFill>
              </a:rPr>
              <a:t>this.state</a:t>
            </a:r>
            <a:r>
              <a:rPr lang="en-US" altLang="zh-CN" sz="1000" dirty="0">
                <a:solidFill>
                  <a:srgbClr val="FFC000"/>
                </a:solidFill>
              </a:rPr>
              <a:t> = state;  </a:t>
            </a:r>
          </a:p>
          <a:p>
            <a:r>
              <a:rPr lang="en-US" altLang="zh-CN" sz="1000" dirty="0">
                <a:solidFill>
                  <a:srgbClr val="FFC000"/>
                </a:solidFill>
              </a:rPr>
              <a:t>    }  </a:t>
            </a:r>
          </a:p>
          <a:p>
            <a:r>
              <a:rPr lang="en-US" altLang="zh-CN" sz="1000" dirty="0">
                <a:solidFill>
                  <a:srgbClr val="FFC000"/>
                </a:solidFill>
              </a:rPr>
              <a:t>    //</a:t>
            </a:r>
            <a:r>
              <a:rPr lang="zh-CN" altLang="en-US" sz="1000" dirty="0">
                <a:solidFill>
                  <a:srgbClr val="FFC000"/>
                </a:solidFill>
              </a:rPr>
              <a:t>状态行为方法</a:t>
            </a:r>
            <a:r>
              <a:rPr lang="en-US" altLang="zh-CN" sz="1000" dirty="0">
                <a:solidFill>
                  <a:srgbClr val="FFC000"/>
                </a:solidFill>
              </a:rPr>
              <a:t>,</a:t>
            </a:r>
            <a:r>
              <a:rPr lang="zh-CN" altLang="en-US" sz="1000" dirty="0">
                <a:solidFill>
                  <a:srgbClr val="FFC000"/>
                </a:solidFill>
              </a:rPr>
              <a:t>同上面的</a:t>
            </a:r>
            <a:r>
              <a:rPr lang="en-US" altLang="zh-CN" sz="1000" dirty="0">
                <a:solidFill>
                  <a:srgbClr val="FFC000"/>
                </a:solidFill>
              </a:rPr>
              <a:t>Gamer </a:t>
            </a:r>
            <a:r>
              <a:rPr lang="zh-CN" altLang="en-US" sz="1000" dirty="0">
                <a:solidFill>
                  <a:srgbClr val="FFC000"/>
                </a:solidFill>
              </a:rPr>
              <a:t>类相比这里没有</a:t>
            </a:r>
            <a:r>
              <a:rPr lang="en-US" altLang="zh-CN" sz="1000" dirty="0" err="1">
                <a:solidFill>
                  <a:srgbClr val="FFC000"/>
                </a:solidFill>
              </a:rPr>
              <a:t>if..else</a:t>
            </a:r>
            <a:r>
              <a:rPr lang="en-US" altLang="zh-CN" sz="1000" dirty="0">
                <a:solidFill>
                  <a:srgbClr val="FFC000"/>
                </a:solidFill>
              </a:rPr>
              <a:t> if</a:t>
            </a:r>
            <a:r>
              <a:rPr lang="zh-CN" altLang="en-US" sz="1000" dirty="0">
                <a:solidFill>
                  <a:srgbClr val="FFC000"/>
                </a:solidFill>
              </a:rPr>
              <a:t>判断  </a:t>
            </a:r>
          </a:p>
          <a:p>
            <a:r>
              <a:rPr lang="zh-CN" altLang="en-US" sz="1000" dirty="0">
                <a:solidFill>
                  <a:srgbClr val="FFC000"/>
                </a:solidFill>
              </a:rPr>
              <a:t>    </a:t>
            </a:r>
            <a:r>
              <a:rPr lang="en-US" altLang="zh-CN" sz="1000" dirty="0">
                <a:solidFill>
                  <a:srgbClr val="FFC000"/>
                </a:solidFill>
              </a:rPr>
              <a:t>public void run() {  </a:t>
            </a:r>
          </a:p>
          <a:p>
            <a:r>
              <a:rPr lang="en-US" altLang="zh-CN" sz="1000" dirty="0">
                <a:solidFill>
                  <a:srgbClr val="FFC000"/>
                </a:solidFill>
              </a:rPr>
              <a:t>        </a:t>
            </a:r>
            <a:r>
              <a:rPr lang="en-US" altLang="zh-CN" sz="1000" dirty="0" err="1">
                <a:solidFill>
                  <a:srgbClr val="FFC000"/>
                </a:solidFill>
              </a:rPr>
              <a:t>state.doRun</a:t>
            </a:r>
            <a:r>
              <a:rPr lang="en-US" altLang="zh-CN" sz="1000" dirty="0">
                <a:solidFill>
                  <a:srgbClr val="FFC000"/>
                </a:solidFill>
              </a:rPr>
              <a:t>();  </a:t>
            </a:r>
          </a:p>
          <a:p>
            <a:r>
              <a:rPr lang="en-US" altLang="zh-CN" sz="1000" dirty="0">
                <a:solidFill>
                  <a:srgbClr val="FFC000"/>
                </a:solidFill>
              </a:rPr>
              <a:t>    }  </a:t>
            </a:r>
          </a:p>
          <a:p>
            <a:r>
              <a:rPr lang="en-US" altLang="zh-CN" sz="1000" dirty="0">
                <a:solidFill>
                  <a:srgbClr val="FFC000"/>
                </a:solidFill>
              </a:rPr>
              <a:t>} </a:t>
            </a:r>
          </a:p>
          <a:p>
            <a:endParaRPr lang="zh-CN" altLang="en-US" sz="1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85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利用</a:t>
            </a:r>
            <a:r>
              <a:rPr lang="en-US" altLang="zh-CN" dirty="0"/>
              <a:t>state</a:t>
            </a:r>
            <a:r>
              <a:rPr lang="zh-CN" altLang="en-US" dirty="0"/>
              <a:t>模式减少分支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7504" y="841276"/>
            <a:ext cx="3966662" cy="37714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200" dirty="0"/>
              <a:t> </a:t>
            </a:r>
            <a:r>
              <a:rPr lang="en-US" altLang="zh-CN" sz="1200" b="1" dirty="0"/>
              <a:t>public</a:t>
            </a:r>
            <a:r>
              <a:rPr lang="en-US" altLang="zh-CN" sz="1200" dirty="0"/>
              <a:t> </a:t>
            </a:r>
            <a:r>
              <a:rPr lang="en-US" altLang="zh-CN" sz="1200" b="1" dirty="0"/>
              <a:t>static</a:t>
            </a:r>
            <a:r>
              <a:rPr lang="en-US" altLang="zh-CN" sz="1200" dirty="0"/>
              <a:t> </a:t>
            </a:r>
            <a:r>
              <a:rPr lang="en-US" altLang="zh-CN" sz="1200" b="1" dirty="0"/>
              <a:t>void</a:t>
            </a:r>
            <a:r>
              <a:rPr lang="en-US" altLang="zh-CN" sz="1200" dirty="0"/>
              <a:t> main(String[] </a:t>
            </a:r>
            <a:r>
              <a:rPr lang="en-US" altLang="zh-CN" sz="1200" dirty="0" err="1"/>
              <a:t>args</a:t>
            </a:r>
            <a:r>
              <a:rPr lang="en-US" altLang="zh-CN" sz="1200" dirty="0"/>
              <a:t>) {  </a:t>
            </a:r>
          </a:p>
          <a:p>
            <a:pPr marL="0" indent="0">
              <a:buNone/>
            </a:pPr>
            <a:r>
              <a:rPr lang="en-US" altLang="zh-CN" sz="1200" dirty="0"/>
              <a:t>        //</a:t>
            </a:r>
            <a:r>
              <a:rPr lang="zh-CN" altLang="en-US" sz="1200" dirty="0"/>
              <a:t>没有使用状态设计模式  </a:t>
            </a:r>
          </a:p>
          <a:p>
            <a:pPr marL="0" indent="0">
              <a:buNone/>
            </a:pPr>
            <a:r>
              <a:rPr lang="zh-CN" altLang="en-US" sz="1200" dirty="0"/>
              <a:t>        </a:t>
            </a:r>
            <a:r>
              <a:rPr lang="en-US" altLang="zh-CN" sz="1200" dirty="0"/>
              <a:t>com.bill99.pattern.Gamer game = </a:t>
            </a:r>
            <a:r>
              <a:rPr lang="en-US" altLang="zh-CN" sz="1200" b="1" dirty="0"/>
              <a:t>new</a:t>
            </a:r>
            <a:r>
              <a:rPr lang="en-US" altLang="zh-CN" sz="1200" dirty="0"/>
              <a:t> com.bill99.pattern.Gamer();  </a:t>
            </a:r>
          </a:p>
          <a:p>
            <a:pPr marL="0" indent="0">
              <a:buNone/>
            </a:pPr>
            <a:r>
              <a:rPr lang="en-US" altLang="zh-CN" sz="1200" dirty="0"/>
              <a:t>        </a:t>
            </a:r>
            <a:r>
              <a:rPr lang="en-US" altLang="zh-CN" sz="1200" dirty="0" err="1"/>
              <a:t>game.setState</a:t>
            </a:r>
            <a:r>
              <a:rPr lang="en-US" altLang="zh-CN" sz="1200" dirty="0"/>
              <a:t>(0);  </a:t>
            </a:r>
          </a:p>
          <a:p>
            <a:pPr marL="0" indent="0">
              <a:buNone/>
            </a:pPr>
            <a:r>
              <a:rPr lang="en-US" altLang="zh-CN" sz="1200" dirty="0"/>
              <a:t>        </a:t>
            </a:r>
            <a:r>
              <a:rPr lang="en-US" altLang="zh-CN" sz="1200" dirty="0" err="1"/>
              <a:t>game.run</a:t>
            </a:r>
            <a:r>
              <a:rPr lang="en-US" altLang="zh-CN" sz="1200" dirty="0"/>
              <a:t>();  </a:t>
            </a:r>
          </a:p>
          <a:p>
            <a:pPr marL="0" indent="0">
              <a:buNone/>
            </a:pPr>
            <a:r>
              <a:rPr lang="en-US" altLang="zh-CN" sz="1200" dirty="0"/>
              <a:t>        </a:t>
            </a:r>
            <a:r>
              <a:rPr lang="en-US" altLang="zh-CN" sz="1200" dirty="0" err="1"/>
              <a:t>game.setState</a:t>
            </a:r>
            <a:r>
              <a:rPr lang="en-US" altLang="zh-CN" sz="1200" dirty="0"/>
              <a:t>(1);  </a:t>
            </a:r>
          </a:p>
          <a:p>
            <a:pPr marL="0" indent="0">
              <a:buNone/>
            </a:pPr>
            <a:r>
              <a:rPr lang="en-US" altLang="zh-CN" sz="1200" dirty="0"/>
              <a:t>        </a:t>
            </a:r>
            <a:r>
              <a:rPr lang="en-US" altLang="zh-CN" sz="1200" dirty="0" err="1"/>
              <a:t>game.run</a:t>
            </a:r>
            <a:r>
              <a:rPr lang="en-US" altLang="zh-CN" sz="1200" dirty="0"/>
              <a:t>();  </a:t>
            </a:r>
          </a:p>
          <a:p>
            <a:pPr marL="0" indent="0">
              <a:buNone/>
            </a:pPr>
            <a:r>
              <a:rPr lang="en-US" altLang="zh-CN" sz="1200" dirty="0"/>
              <a:t>        </a:t>
            </a:r>
            <a:r>
              <a:rPr lang="en-US" altLang="zh-CN" sz="1200" dirty="0" err="1"/>
              <a:t>game.setState</a:t>
            </a:r>
            <a:r>
              <a:rPr lang="en-US" altLang="zh-CN" sz="1200" dirty="0"/>
              <a:t>(2);  </a:t>
            </a:r>
          </a:p>
          <a:p>
            <a:pPr marL="0" indent="0">
              <a:buNone/>
            </a:pPr>
            <a:r>
              <a:rPr lang="en-US" altLang="zh-CN" sz="1200" dirty="0"/>
              <a:t>        </a:t>
            </a:r>
            <a:r>
              <a:rPr lang="en-US" altLang="zh-CN" sz="1200" dirty="0" err="1"/>
              <a:t>game.run</a:t>
            </a:r>
            <a:r>
              <a:rPr lang="en-US" altLang="zh-CN" sz="1200" dirty="0"/>
              <a:t>();  </a:t>
            </a:r>
          </a:p>
          <a:p>
            <a:pPr marL="0" indent="0">
              <a:buNone/>
            </a:pPr>
            <a:r>
              <a:rPr lang="en-US" altLang="zh-CN" sz="1200" dirty="0"/>
              <a:t>        </a:t>
            </a:r>
            <a:r>
              <a:rPr lang="en-US" altLang="zh-CN" sz="1200" dirty="0" err="1"/>
              <a:t>System.out.println</a:t>
            </a:r>
            <a:r>
              <a:rPr lang="en-US" altLang="zh-CN" sz="1200" dirty="0"/>
              <a:t>("---------------------");  </a:t>
            </a:r>
          </a:p>
          <a:p>
            <a:pPr marL="0" indent="0">
              <a:buNone/>
            </a:pPr>
            <a:r>
              <a:rPr lang="en-US" altLang="zh-CN" sz="1200" dirty="0"/>
              <a:t>        //</a:t>
            </a:r>
            <a:r>
              <a:rPr lang="zh-CN" altLang="en-US" sz="1200" dirty="0"/>
              <a:t>使用状态设计模式  </a:t>
            </a:r>
          </a:p>
          <a:p>
            <a:pPr marL="0" indent="0">
              <a:buNone/>
            </a:pPr>
            <a:r>
              <a:rPr lang="zh-CN" altLang="en-US" sz="1200" dirty="0"/>
              <a:t>        </a:t>
            </a:r>
            <a:r>
              <a:rPr lang="en-US" altLang="zh-CN" sz="1200" dirty="0"/>
              <a:t>//</a:t>
            </a:r>
            <a:r>
              <a:rPr lang="zh-CN" altLang="en-US" sz="1200" dirty="0"/>
              <a:t>正常状态下跑　  </a:t>
            </a:r>
          </a:p>
          <a:p>
            <a:pPr marL="0" indent="0">
              <a:buNone/>
            </a:pPr>
            <a:r>
              <a:rPr lang="zh-CN" altLang="en-US" sz="1200" dirty="0"/>
              <a:t>        </a:t>
            </a:r>
            <a:r>
              <a:rPr lang="en-US" altLang="zh-CN" sz="1200" dirty="0"/>
              <a:t>Gamer </a:t>
            </a:r>
            <a:r>
              <a:rPr lang="en-US" altLang="zh-CN" sz="1200" dirty="0" err="1"/>
              <a:t>gamer</a:t>
            </a:r>
            <a:r>
              <a:rPr lang="en-US" altLang="zh-CN" sz="1200" dirty="0"/>
              <a:t> = </a:t>
            </a:r>
            <a:r>
              <a:rPr lang="en-US" altLang="zh-CN" sz="1200" b="1" dirty="0"/>
              <a:t>new</a:t>
            </a:r>
            <a:r>
              <a:rPr lang="en-US" altLang="zh-CN" sz="1200" dirty="0"/>
              <a:t> Gamer();  </a:t>
            </a:r>
          </a:p>
          <a:p>
            <a:pPr marL="0" indent="0">
              <a:buNone/>
            </a:pPr>
            <a:r>
              <a:rPr lang="en-US" altLang="zh-CN" sz="1200" dirty="0"/>
              <a:t>        </a:t>
            </a:r>
            <a:r>
              <a:rPr lang="en-US" altLang="zh-CN" sz="1200" dirty="0" err="1"/>
              <a:t>gamer.run</a:t>
            </a:r>
            <a:r>
              <a:rPr lang="en-US" altLang="zh-CN" sz="1200" dirty="0"/>
              <a:t>();   </a:t>
            </a:r>
          </a:p>
          <a:p>
            <a:pPr marL="0" indent="0">
              <a:buNone/>
            </a:pPr>
            <a:r>
              <a:rPr lang="en-US" altLang="zh-CN" sz="1200" dirty="0"/>
              <a:t>        //</a:t>
            </a:r>
            <a:r>
              <a:rPr lang="zh-CN" altLang="en-US" sz="1200" dirty="0"/>
              <a:t>生病状态下跑  </a:t>
            </a:r>
          </a:p>
          <a:p>
            <a:pPr marL="0" indent="0">
              <a:buNone/>
            </a:pPr>
            <a:r>
              <a:rPr lang="zh-CN" altLang="en-US" sz="1200" dirty="0"/>
              <a:t>        </a:t>
            </a:r>
            <a:r>
              <a:rPr lang="en-US" altLang="zh-CN" sz="1200" dirty="0" err="1"/>
              <a:t>gamer.setState</a:t>
            </a:r>
            <a:r>
              <a:rPr lang="en-US" altLang="zh-CN" sz="1200" dirty="0"/>
              <a:t>(</a:t>
            </a:r>
            <a:r>
              <a:rPr lang="en-US" altLang="zh-CN" sz="1200" b="1" dirty="0"/>
              <a:t>new</a:t>
            </a:r>
            <a:r>
              <a:rPr lang="en-US" altLang="zh-CN" sz="1200" dirty="0"/>
              <a:t> </a:t>
            </a:r>
            <a:r>
              <a:rPr lang="en-US" altLang="zh-CN" sz="1200" dirty="0" err="1"/>
              <a:t>MalumState</a:t>
            </a:r>
            <a:r>
              <a:rPr lang="en-US" altLang="zh-CN" sz="1200" dirty="0"/>
              <a:t>());  </a:t>
            </a:r>
          </a:p>
          <a:p>
            <a:pPr marL="0" indent="0">
              <a:buNone/>
            </a:pPr>
            <a:r>
              <a:rPr lang="en-US" altLang="zh-CN" sz="1200" dirty="0"/>
              <a:t>        </a:t>
            </a:r>
            <a:r>
              <a:rPr lang="en-US" altLang="zh-CN" sz="1200" dirty="0" err="1"/>
              <a:t>gamer.run</a:t>
            </a:r>
            <a:r>
              <a:rPr lang="en-US" altLang="zh-CN" sz="1200" dirty="0"/>
              <a:t>();  </a:t>
            </a:r>
          </a:p>
          <a:p>
            <a:pPr marL="0" indent="0">
              <a:buNone/>
            </a:pPr>
            <a:r>
              <a:rPr lang="en-US" altLang="zh-CN" sz="1200" dirty="0"/>
              <a:t>        //</a:t>
            </a:r>
            <a:r>
              <a:rPr lang="zh-CN" altLang="en-US" sz="1200" dirty="0"/>
              <a:t>兴奋状态下跑  </a:t>
            </a:r>
          </a:p>
          <a:p>
            <a:pPr marL="0" indent="0">
              <a:buNone/>
            </a:pPr>
            <a:r>
              <a:rPr lang="zh-CN" altLang="en-US" sz="1200" dirty="0"/>
              <a:t>        </a:t>
            </a:r>
            <a:r>
              <a:rPr lang="en-US" altLang="zh-CN" sz="1200" dirty="0" err="1"/>
              <a:t>gamer.setState</a:t>
            </a:r>
            <a:r>
              <a:rPr lang="en-US" altLang="zh-CN" sz="1200" dirty="0"/>
              <a:t>(</a:t>
            </a:r>
            <a:r>
              <a:rPr lang="en-US" altLang="zh-CN" sz="1200" b="1" dirty="0"/>
              <a:t>new</a:t>
            </a:r>
            <a:r>
              <a:rPr lang="en-US" altLang="zh-CN" sz="1200" dirty="0"/>
              <a:t> </a:t>
            </a:r>
            <a:r>
              <a:rPr lang="en-US" altLang="zh-CN" sz="1200" dirty="0" err="1"/>
              <a:t>ExcitedState</a:t>
            </a:r>
            <a:r>
              <a:rPr lang="en-US" altLang="zh-CN" sz="1200" dirty="0"/>
              <a:t>());  </a:t>
            </a:r>
          </a:p>
          <a:p>
            <a:pPr marL="0" indent="0">
              <a:buNone/>
            </a:pPr>
            <a:r>
              <a:rPr lang="en-US" altLang="zh-CN" sz="1200" dirty="0"/>
              <a:t>        </a:t>
            </a:r>
            <a:r>
              <a:rPr lang="en-US" altLang="zh-CN" sz="1200" dirty="0" err="1"/>
              <a:t>gamer.run</a:t>
            </a:r>
            <a:r>
              <a:rPr lang="en-US" altLang="zh-CN" sz="1200" dirty="0"/>
              <a:t>();  </a:t>
            </a:r>
          </a:p>
          <a:p>
            <a:pPr marL="0" indent="0">
              <a:buNone/>
            </a:pPr>
            <a:r>
              <a:rPr lang="en-US" altLang="zh-CN" sz="1200" dirty="0"/>
              <a:t>    }  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83970" y="2785495"/>
            <a:ext cx="3968022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200" dirty="0" err="1"/>
              <a:t>SuperExcitedState</a:t>
            </a:r>
            <a:endParaRPr lang="en-US" altLang="zh-CN" sz="1200" dirty="0"/>
          </a:p>
          <a:p>
            <a:pPr marL="0" indent="0">
              <a:buNone/>
            </a:pPr>
            <a:r>
              <a:rPr lang="zh-CN" altLang="en-US" sz="1200" dirty="0"/>
              <a:t>假如我们再扩展一个超级兴奋的状态</a:t>
            </a:r>
            <a:r>
              <a:rPr lang="en-US" altLang="zh-CN" sz="1200" dirty="0" err="1"/>
              <a:t>SuperExcitedState</a:t>
            </a:r>
            <a:r>
              <a:rPr lang="zh-CN" altLang="en-US" sz="1200" dirty="0"/>
              <a:t>，只需实现</a:t>
            </a:r>
            <a:r>
              <a:rPr lang="en-US" altLang="zh-CN" sz="1200" dirty="0" err="1"/>
              <a:t>IState</a:t>
            </a:r>
            <a:r>
              <a:rPr lang="zh-CN" altLang="en-US" sz="1200" dirty="0"/>
              <a:t>接口，定义好该状态的行为，调用如下</a:t>
            </a:r>
          </a:p>
          <a:p>
            <a:pPr marL="0" indent="0">
              <a:buNone/>
            </a:pPr>
            <a:r>
              <a:rPr lang="en-US" altLang="zh-CN" sz="1200" dirty="0" err="1"/>
              <a:t>gamer.setState</a:t>
            </a:r>
            <a:r>
              <a:rPr lang="en-US" altLang="zh-CN" sz="1200" dirty="0"/>
              <a:t>(new  </a:t>
            </a:r>
            <a:r>
              <a:rPr lang="en-US" altLang="zh-CN" sz="1200" dirty="0" err="1"/>
              <a:t>SuperExcitedState</a:t>
            </a:r>
            <a:r>
              <a:rPr lang="en-US" altLang="zh-CN" sz="1200" dirty="0"/>
              <a:t>());</a:t>
            </a:r>
          </a:p>
          <a:p>
            <a:pPr marL="0" indent="0">
              <a:buNone/>
            </a:pPr>
            <a:r>
              <a:rPr lang="en-US" altLang="zh-CN" sz="1200" dirty="0" err="1"/>
              <a:t>gamer.run</a:t>
            </a:r>
            <a:r>
              <a:rPr lang="en-US" altLang="zh-CN" sz="1200" dirty="0"/>
              <a:t>();</a:t>
            </a:r>
          </a:p>
          <a:p>
            <a:pPr marL="0" indent="0">
              <a:buNone/>
            </a:pPr>
            <a:endParaRPr lang="zh-CN" alt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4283968" y="1038350"/>
            <a:ext cx="4572000" cy="1477311"/>
          </a:xfrm>
          <a:prstGeom prst="rect">
            <a:avLst/>
          </a:prstGeom>
        </p:spPr>
        <p:txBody>
          <a:bodyPr lIns="91424" tIns="45712" rIns="91424" bIns="45712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如果以后维护的话，要再加一个超级兴奋的状态，得要改原来的源代码，添加一个代表超级兴奋的成员变量，再改</a:t>
            </a:r>
            <a:r>
              <a:rPr lang="en-US" altLang="zh-CN" dirty="0" err="1">
                <a:solidFill>
                  <a:srgbClr val="FFC000"/>
                </a:solidFill>
              </a:rPr>
              <a:t>if..else</a:t>
            </a:r>
            <a:r>
              <a:rPr lang="en-US" altLang="zh-CN" dirty="0">
                <a:solidFill>
                  <a:srgbClr val="FFC000"/>
                </a:solidFill>
              </a:rPr>
              <a:t> if</a:t>
            </a:r>
            <a:r>
              <a:rPr lang="zh-CN" altLang="en-US" dirty="0">
                <a:solidFill>
                  <a:srgbClr val="FFC000"/>
                </a:solidFill>
              </a:rPr>
              <a:t>判断</a:t>
            </a:r>
            <a:r>
              <a:rPr lang="en-US" altLang="zh-CN" dirty="0">
                <a:solidFill>
                  <a:srgbClr val="FFC000"/>
                </a:solidFill>
              </a:rPr>
              <a:t>,</a:t>
            </a:r>
            <a:r>
              <a:rPr lang="zh-CN" altLang="en-US" dirty="0">
                <a:solidFill>
                  <a:srgbClr val="FFC000"/>
                </a:solidFill>
              </a:rPr>
              <a:t>这样做不符合</a:t>
            </a:r>
            <a:r>
              <a:rPr lang="en-US" altLang="zh-CN" dirty="0">
                <a:solidFill>
                  <a:srgbClr val="FFC000"/>
                </a:solidFill>
              </a:rPr>
              <a:t>OO</a:t>
            </a:r>
            <a:r>
              <a:rPr lang="zh-CN" altLang="en-US" dirty="0">
                <a:solidFill>
                  <a:srgbClr val="FFC000"/>
                </a:solidFill>
              </a:rPr>
              <a:t>设计原则，实现不了程序的松耦合。</a:t>
            </a:r>
          </a:p>
        </p:txBody>
      </p:sp>
    </p:spTree>
    <p:extLst>
      <p:ext uri="{BB962C8B-B14F-4D97-AF65-F5344CB8AC3E}">
        <p14:creationId xmlns:p14="http://schemas.microsoft.com/office/powerpoint/2010/main" val="26980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21197"/>
            <a:ext cx="8065274" cy="432048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控制圈复杂度</a:t>
            </a:r>
            <a:r>
              <a:rPr lang="zh-CN" altLang="en-US" sz="2800" dirty="0" smtClean="0"/>
              <a:t>的</a:t>
            </a:r>
            <a:r>
              <a:rPr lang="en-US" altLang="zh-CN" sz="2800" dirty="0" smtClean="0"/>
              <a:t>10</a:t>
            </a:r>
            <a:r>
              <a:rPr lang="zh-CN" altLang="en-US" sz="2800" dirty="0" smtClean="0"/>
              <a:t>种</a:t>
            </a:r>
            <a:r>
              <a:rPr lang="zh-CN" altLang="en-US" sz="2800" dirty="0"/>
              <a:t>重构技术总结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7504" y="553245"/>
            <a:ext cx="5472608" cy="49457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200" dirty="0"/>
              <a:t>可以直接降低圈复杂度的</a:t>
            </a:r>
            <a:r>
              <a:rPr lang="en-US" altLang="zh-CN" sz="1200" dirty="0"/>
              <a:t>9</a:t>
            </a:r>
            <a:r>
              <a:rPr lang="zh-CN" altLang="en-US" sz="1200" dirty="0"/>
              <a:t>种重构技术（针对结构化编程）：</a:t>
            </a: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FF0000"/>
                </a:solidFill>
              </a:rPr>
              <a:t>*</a:t>
            </a:r>
            <a:r>
              <a:rPr lang="zh-CN" altLang="en-US" sz="1200" b="1" dirty="0">
                <a:solidFill>
                  <a:srgbClr val="FF0000"/>
                </a:solidFill>
              </a:rPr>
              <a:t>一、</a:t>
            </a:r>
            <a:r>
              <a:rPr lang="en-US" altLang="zh-CN" sz="1200" b="1" dirty="0"/>
              <a:t>Composing Methods</a:t>
            </a:r>
            <a:r>
              <a:rPr lang="zh-CN" altLang="en-US" sz="1200" b="1" dirty="0"/>
              <a:t>（重新组织你的函数）</a:t>
            </a:r>
          </a:p>
          <a:p>
            <a:pPr marL="0" indent="0">
              <a:buNone/>
            </a:pPr>
            <a:r>
              <a:rPr lang="zh-CN" altLang="en-US" sz="1200" dirty="0"/>
              <a:t>  </a:t>
            </a:r>
            <a:r>
              <a:rPr lang="en-US" altLang="zh-CN" sz="1200" b="1" dirty="0">
                <a:solidFill>
                  <a:srgbClr val="FFC000"/>
                </a:solidFill>
              </a:rPr>
              <a:t>1.Extract Method</a:t>
            </a:r>
            <a:r>
              <a:rPr lang="zh-CN" altLang="en-US" sz="1200" b="1" dirty="0">
                <a:solidFill>
                  <a:srgbClr val="FFC000"/>
                </a:solidFill>
              </a:rPr>
              <a:t>（提炼函数）</a:t>
            </a:r>
          </a:p>
          <a:p>
            <a:pPr marL="0" indent="0">
              <a:buNone/>
            </a:pPr>
            <a:r>
              <a:rPr lang="zh-CN" altLang="en-US" sz="1200" dirty="0"/>
              <a:t>     分为不同的</a:t>
            </a:r>
            <a:r>
              <a:rPr lang="en-US" altLang="zh-CN" sz="1200" dirty="0"/>
              <a:t>step</a:t>
            </a:r>
            <a:r>
              <a:rPr lang="zh-CN" altLang="en-US" sz="1200" dirty="0"/>
              <a:t>步骤进行处理，主干逻辑方法控制在</a:t>
            </a:r>
            <a:r>
              <a:rPr lang="en-US" altLang="zh-CN" sz="1200" dirty="0"/>
              <a:t>7</a:t>
            </a:r>
            <a:r>
              <a:rPr lang="zh-CN" altLang="en-US" sz="1200" dirty="0"/>
              <a:t>个以内</a:t>
            </a:r>
          </a:p>
          <a:p>
            <a:pPr marL="0" indent="0">
              <a:buNone/>
            </a:pPr>
            <a:r>
              <a:rPr lang="zh-CN" altLang="en-US" sz="1200" dirty="0"/>
              <a:t>     将代码放进一个独立函数中，并让函数名称解释该函数的用途</a:t>
            </a:r>
          </a:p>
          <a:p>
            <a:pPr marL="0" indent="0">
              <a:buNone/>
            </a:pPr>
            <a:r>
              <a:rPr lang="zh-CN" altLang="en-US" sz="1200" dirty="0"/>
              <a:t>  </a:t>
            </a:r>
            <a:r>
              <a:rPr lang="en-US" altLang="zh-CN" sz="1200" b="1" dirty="0">
                <a:solidFill>
                  <a:srgbClr val="FFC000"/>
                </a:solidFill>
              </a:rPr>
              <a:t>2.Substitute Algorithm</a:t>
            </a:r>
            <a:r>
              <a:rPr lang="zh-CN" altLang="en-US" sz="1200" b="1" dirty="0">
                <a:solidFill>
                  <a:srgbClr val="FFC000"/>
                </a:solidFill>
              </a:rPr>
              <a:t>（替换你的算法）</a:t>
            </a:r>
          </a:p>
          <a:p>
            <a:pPr marL="0" indent="0">
              <a:buNone/>
            </a:pPr>
            <a:r>
              <a:rPr lang="zh-CN" altLang="en-US" sz="1200" dirty="0"/>
              <a:t>    将函数本体替换为另一个更清晰、简化的算法 ，如多值匹配       </a:t>
            </a:r>
            <a:r>
              <a:rPr lang="en-US" altLang="zh-CN" sz="1200" dirty="0"/>
              <a:t>            </a:t>
            </a:r>
            <a:r>
              <a:rPr lang="en-US" altLang="zh-CN" sz="1200" dirty="0" err="1"/>
              <a:t>candidates.contains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FF0000"/>
                </a:solidFill>
              </a:rPr>
              <a:t>*</a:t>
            </a:r>
            <a:r>
              <a:rPr lang="zh-CN" altLang="en-US" sz="1200" b="1" dirty="0">
                <a:solidFill>
                  <a:srgbClr val="FF0000"/>
                </a:solidFill>
              </a:rPr>
              <a:t>二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Simplifying Conditional Expressions</a:t>
            </a:r>
            <a:r>
              <a:rPr lang="zh-CN" altLang="en-US" sz="1200" b="1" dirty="0"/>
              <a:t>（简化条件表达式）</a:t>
            </a:r>
          </a:p>
          <a:p>
            <a:pPr marL="0" indent="0">
              <a:buNone/>
            </a:pPr>
            <a:r>
              <a:rPr lang="zh-CN" altLang="en-US" sz="1200" dirty="0"/>
              <a:t>  </a:t>
            </a:r>
            <a:r>
              <a:rPr lang="en-US" altLang="zh-CN" sz="1200" b="1" dirty="0">
                <a:solidFill>
                  <a:srgbClr val="FFC000"/>
                </a:solidFill>
              </a:rPr>
              <a:t>3.Decompose Conditional</a:t>
            </a:r>
            <a:r>
              <a:rPr lang="zh-CN" altLang="en-US" sz="1200" b="1" dirty="0">
                <a:solidFill>
                  <a:srgbClr val="FFC000"/>
                </a:solidFill>
              </a:rPr>
              <a:t>（分解条件式）</a:t>
            </a:r>
          </a:p>
          <a:p>
            <a:pPr marL="0" indent="0">
              <a:buNone/>
            </a:pPr>
            <a:r>
              <a:rPr lang="zh-CN" altLang="en-US" sz="1200" dirty="0"/>
              <a:t>     </a:t>
            </a:r>
            <a:r>
              <a:rPr lang="zh-CN" altLang="en-US" sz="1200" b="1" dirty="0"/>
              <a:t>从</a:t>
            </a:r>
            <a:r>
              <a:rPr lang="en-US" altLang="zh-CN" sz="1200" b="1" dirty="0"/>
              <a:t>if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then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else</a:t>
            </a:r>
            <a:r>
              <a:rPr lang="zh-CN" altLang="en-US" sz="1200" b="1" dirty="0"/>
              <a:t>三个段落中分别提炼出独立函数</a:t>
            </a:r>
            <a:endParaRPr lang="zh-CN" altLang="en-US" sz="1200" dirty="0"/>
          </a:p>
          <a:p>
            <a:pPr marL="0" indent="0">
              <a:buNone/>
            </a:pPr>
            <a:r>
              <a:rPr lang="zh-CN" altLang="en-US" sz="1200" dirty="0"/>
              <a:t>  </a:t>
            </a:r>
            <a:r>
              <a:rPr lang="en-US" altLang="zh-CN" sz="1200" b="1" dirty="0">
                <a:solidFill>
                  <a:srgbClr val="FFC000"/>
                </a:solidFill>
              </a:rPr>
              <a:t>4.Consolidate Conditional Expression</a:t>
            </a:r>
            <a:r>
              <a:rPr lang="zh-CN" altLang="en-US" sz="1200" b="1" dirty="0">
                <a:solidFill>
                  <a:srgbClr val="FFC000"/>
                </a:solidFill>
              </a:rPr>
              <a:t>（合并条件式）</a:t>
            </a:r>
          </a:p>
          <a:p>
            <a:pPr marL="0" indent="0">
              <a:buNone/>
            </a:pPr>
            <a:r>
              <a:rPr lang="zh-CN" altLang="en-US" sz="1200" dirty="0"/>
              <a:t>     将多个条件合并 为 </a:t>
            </a:r>
            <a:r>
              <a:rPr lang="en-US" altLang="zh-CN" sz="1200" dirty="0"/>
              <a:t>c1||c2&amp;&amp;c3,</a:t>
            </a:r>
            <a:r>
              <a:rPr lang="zh-CN" altLang="en-US" sz="1200" dirty="0"/>
              <a:t>并提炼为一个函数</a:t>
            </a:r>
          </a:p>
          <a:p>
            <a:pPr marL="0" indent="0">
              <a:buNone/>
            </a:pPr>
            <a:r>
              <a:rPr lang="zh-CN" altLang="en-US" sz="1200" dirty="0"/>
              <a:t>  </a:t>
            </a:r>
            <a:r>
              <a:rPr lang="en-US" altLang="zh-CN" sz="1200" b="1" dirty="0">
                <a:solidFill>
                  <a:srgbClr val="FFC000"/>
                </a:solidFill>
              </a:rPr>
              <a:t>5.Consolidate Duplicate Conditional Fragments</a:t>
            </a:r>
            <a:r>
              <a:rPr lang="zh-CN" altLang="en-US" sz="1200" b="1" dirty="0">
                <a:solidFill>
                  <a:srgbClr val="FFC000"/>
                </a:solidFill>
              </a:rPr>
              <a:t>（合并重复的条件片断）</a:t>
            </a:r>
          </a:p>
          <a:p>
            <a:pPr marL="0" indent="0">
              <a:buNone/>
            </a:pPr>
            <a:r>
              <a:rPr lang="zh-CN" altLang="en-US" sz="1200" dirty="0"/>
              <a:t>     多个条件都执行的代码，</a:t>
            </a:r>
            <a:r>
              <a:rPr lang="zh-CN" altLang="en-US" sz="1200" b="1" dirty="0"/>
              <a:t>将重复代码搬移到条件式之外</a:t>
            </a:r>
            <a:endParaRPr lang="zh-CN" altLang="en-US" sz="1200" dirty="0"/>
          </a:p>
          <a:p>
            <a:pPr marL="0" indent="0">
              <a:buNone/>
            </a:pPr>
            <a:r>
              <a:rPr lang="zh-CN" altLang="en-US" sz="1200" dirty="0"/>
              <a:t>  </a:t>
            </a:r>
            <a:r>
              <a:rPr lang="en-US" altLang="zh-CN" sz="1200" b="1" dirty="0">
                <a:solidFill>
                  <a:srgbClr val="FFC000"/>
                </a:solidFill>
              </a:rPr>
              <a:t>6.Remove Control Flag</a:t>
            </a:r>
            <a:r>
              <a:rPr lang="zh-CN" altLang="en-US" sz="1200" b="1" dirty="0">
                <a:solidFill>
                  <a:srgbClr val="FFC000"/>
                </a:solidFill>
              </a:rPr>
              <a:t>（移除控制标记）</a:t>
            </a:r>
          </a:p>
          <a:p>
            <a:pPr marL="0" indent="0">
              <a:buNone/>
            </a:pPr>
            <a:r>
              <a:rPr lang="zh-CN" altLang="en-US" sz="1200" dirty="0"/>
              <a:t>     </a:t>
            </a:r>
            <a:r>
              <a:rPr lang="zh-CN" altLang="en-US" sz="1200" b="1" dirty="0"/>
              <a:t>以</a:t>
            </a:r>
            <a:r>
              <a:rPr lang="en-US" altLang="zh-CN" sz="1200" b="1" dirty="0"/>
              <a:t>break</a:t>
            </a:r>
            <a:r>
              <a:rPr lang="zh-CN" altLang="en-US" sz="1200" b="1" dirty="0"/>
              <a:t>和</a:t>
            </a:r>
            <a:r>
              <a:rPr lang="en-US" altLang="zh-CN" sz="1200" b="1" dirty="0"/>
              <a:t>return</a:t>
            </a:r>
            <a:r>
              <a:rPr lang="zh-CN" altLang="en-US" sz="1200" b="1" dirty="0"/>
              <a:t>取代控制标记</a:t>
            </a:r>
            <a:endParaRPr lang="zh-CN" altLang="en-US" sz="1200" dirty="0"/>
          </a:p>
          <a:p>
            <a:pPr marL="0" indent="0">
              <a:buNone/>
            </a:pPr>
            <a:r>
              <a:rPr lang="zh-CN" altLang="en-US" sz="1200" dirty="0"/>
              <a:t/>
            </a:r>
            <a:br>
              <a:rPr lang="zh-CN" altLang="en-US" sz="1200" dirty="0"/>
            </a:b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</p:txBody>
      </p:sp>
      <p:sp>
        <p:nvSpPr>
          <p:cNvPr id="5" name="矩形 4"/>
          <p:cNvSpPr/>
          <p:nvPr/>
        </p:nvSpPr>
        <p:spPr>
          <a:xfrm>
            <a:off x="4382614" y="3865614"/>
            <a:ext cx="4465050" cy="1600422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*</a:t>
            </a:r>
            <a:r>
              <a:rPr lang="zh-CN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、针对面向对象编程：</a:t>
            </a:r>
          </a:p>
          <a:p>
            <a:r>
              <a:rPr lang="zh-CN" altLang="en-US" sz="1400" dirty="0">
                <a:solidFill>
                  <a:schemeClr val="bg1"/>
                </a:solidFill>
              </a:rPr>
              <a:t>  </a:t>
            </a:r>
            <a:r>
              <a:rPr lang="en-US" altLang="zh-CN" sz="1400" b="1" dirty="0">
                <a:solidFill>
                  <a:srgbClr val="FFC000"/>
                </a:solidFill>
              </a:rPr>
              <a:t>10.Replace Conditional with Polymorphism</a:t>
            </a:r>
            <a:r>
              <a:rPr lang="zh-CN" altLang="en-US" sz="1400" b="1" dirty="0">
                <a:solidFill>
                  <a:srgbClr val="FFC000"/>
                </a:solidFill>
              </a:rPr>
              <a:t>（以多态取代条件式）</a:t>
            </a:r>
          </a:p>
          <a:p>
            <a:r>
              <a:rPr lang="zh-CN" altLang="en-US" sz="1400" dirty="0">
                <a:solidFill>
                  <a:schemeClr val="bg1"/>
                </a:solidFill>
              </a:rPr>
              <a:t>     </a:t>
            </a:r>
            <a:r>
              <a:rPr lang="zh-CN" altLang="en-US" sz="1400" b="1" dirty="0">
                <a:solidFill>
                  <a:schemeClr val="bg1"/>
                </a:solidFill>
              </a:rPr>
              <a:t>将整个条件式的每个分支放进一个子类的重载方法中，然后将原始函数声明为抽象方法</a:t>
            </a:r>
            <a:endParaRPr lang="zh-CN" altLang="en-US" sz="1400" dirty="0">
              <a:solidFill>
                <a:schemeClr val="bg1"/>
              </a:solidFill>
            </a:endParaRPr>
          </a:p>
          <a:p>
            <a:r>
              <a:rPr lang="zh-CN" altLang="en-US" sz="1400" dirty="0">
                <a:solidFill>
                  <a:schemeClr val="bg1"/>
                </a:solidFill>
              </a:rPr>
              <a:t>     面向接口编程，一个接口多种实现；利用</a:t>
            </a:r>
            <a:r>
              <a:rPr lang="en-US" altLang="zh-CN" sz="1400" dirty="0">
                <a:solidFill>
                  <a:schemeClr val="bg1"/>
                </a:solidFill>
              </a:rPr>
              <a:t>state</a:t>
            </a:r>
            <a:r>
              <a:rPr lang="zh-CN" altLang="en-US" sz="1400" dirty="0">
                <a:solidFill>
                  <a:schemeClr val="bg1"/>
                </a:solidFill>
              </a:rPr>
              <a:t>模式减少分支</a:t>
            </a:r>
          </a:p>
        </p:txBody>
      </p:sp>
      <p:sp>
        <p:nvSpPr>
          <p:cNvPr id="6" name="矩形 5"/>
          <p:cNvSpPr/>
          <p:nvPr/>
        </p:nvSpPr>
        <p:spPr>
          <a:xfrm>
            <a:off x="4677174" y="769269"/>
            <a:ext cx="4465050" cy="2708418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*</a:t>
            </a:r>
            <a:r>
              <a:rPr lang="zh-CN" altLang="en-US" sz="1300" b="1" dirty="0">
                <a:solidFill>
                  <a:srgbClr val="FF0000"/>
                </a:solidFill>
              </a:rPr>
              <a:t>三</a:t>
            </a:r>
            <a:r>
              <a:rPr lang="zh-CN" altLang="en-US" sz="1300" b="1" dirty="0">
                <a:solidFill>
                  <a:schemeClr val="bg1"/>
                </a:solidFill>
              </a:rPr>
              <a:t>、</a:t>
            </a:r>
            <a:r>
              <a:rPr lang="en-US" altLang="zh-CN" sz="1300" b="1" dirty="0">
                <a:solidFill>
                  <a:schemeClr val="bg1"/>
                </a:solidFill>
              </a:rPr>
              <a:t>Making Method Calls Simpler</a:t>
            </a:r>
            <a:r>
              <a:rPr lang="zh-CN" altLang="en-US" sz="1300" b="1" dirty="0">
                <a:solidFill>
                  <a:schemeClr val="bg1"/>
                </a:solidFill>
              </a:rPr>
              <a:t>（简化函数调用）</a:t>
            </a:r>
          </a:p>
          <a:p>
            <a:r>
              <a:rPr lang="zh-CN" altLang="en-US" sz="1300" dirty="0">
                <a:solidFill>
                  <a:schemeClr val="bg1"/>
                </a:solidFill>
              </a:rPr>
              <a:t>  </a:t>
            </a:r>
            <a:r>
              <a:rPr lang="en-US" altLang="zh-CN" sz="1300" b="1" dirty="0">
                <a:solidFill>
                  <a:srgbClr val="FFC000"/>
                </a:solidFill>
              </a:rPr>
              <a:t>7.Separate Query from Modifier</a:t>
            </a:r>
            <a:r>
              <a:rPr lang="zh-CN" altLang="en-US" sz="1300" b="1" dirty="0">
                <a:solidFill>
                  <a:srgbClr val="FFC000"/>
                </a:solidFill>
              </a:rPr>
              <a:t>（将查询函数和修改函数分离）</a:t>
            </a:r>
          </a:p>
          <a:p>
            <a:r>
              <a:rPr lang="zh-CN" altLang="en-US" sz="1300" dirty="0">
                <a:solidFill>
                  <a:schemeClr val="bg1"/>
                </a:solidFill>
              </a:rPr>
              <a:t>     单一职责原则，</a:t>
            </a:r>
            <a:r>
              <a:rPr lang="zh-CN" altLang="en-US" sz="1300" b="1" dirty="0">
                <a:solidFill>
                  <a:schemeClr val="bg1"/>
                </a:solidFill>
              </a:rPr>
              <a:t>建立两个不同的函数，其中一个负责查询，另一个负责修改</a:t>
            </a:r>
            <a:endParaRPr lang="zh-CN" altLang="en-US" sz="1300" dirty="0">
              <a:solidFill>
                <a:schemeClr val="bg1"/>
              </a:solidFill>
            </a:endParaRPr>
          </a:p>
          <a:p>
            <a:r>
              <a:rPr lang="zh-CN" altLang="en-US" sz="1300" b="1" dirty="0">
                <a:solidFill>
                  <a:srgbClr val="FFC000"/>
                </a:solidFill>
              </a:rPr>
              <a:t>  </a:t>
            </a:r>
            <a:r>
              <a:rPr lang="en-US" altLang="zh-CN" sz="1300" b="1" dirty="0">
                <a:solidFill>
                  <a:srgbClr val="FFC000"/>
                </a:solidFill>
              </a:rPr>
              <a:t>8.Parameterize Method</a:t>
            </a:r>
            <a:r>
              <a:rPr lang="zh-CN" altLang="en-US" sz="1300" b="1" dirty="0">
                <a:solidFill>
                  <a:srgbClr val="FFC000"/>
                </a:solidFill>
              </a:rPr>
              <a:t>（令函数携带参数）</a:t>
            </a:r>
          </a:p>
          <a:p>
            <a:r>
              <a:rPr lang="zh-CN" altLang="en-US" sz="1300" dirty="0">
                <a:solidFill>
                  <a:schemeClr val="bg1"/>
                </a:solidFill>
              </a:rPr>
              <a:t>      通用函数，</a:t>
            </a:r>
            <a:r>
              <a:rPr lang="zh-CN" altLang="en-US" sz="1300" b="1" dirty="0">
                <a:solidFill>
                  <a:schemeClr val="bg1"/>
                </a:solidFill>
              </a:rPr>
              <a:t>建立单一函数，以参数表达那些不同的值</a:t>
            </a:r>
            <a:endParaRPr lang="zh-CN" altLang="en-US" sz="1300" dirty="0">
              <a:solidFill>
                <a:schemeClr val="bg1"/>
              </a:solidFill>
            </a:endParaRPr>
          </a:p>
          <a:p>
            <a:r>
              <a:rPr lang="zh-CN" altLang="en-US" sz="1300" dirty="0">
                <a:solidFill>
                  <a:schemeClr val="bg1"/>
                </a:solidFill>
              </a:rPr>
              <a:t>  </a:t>
            </a:r>
            <a:r>
              <a:rPr lang="zh-CN" altLang="en-US" sz="1300" b="1" dirty="0">
                <a:solidFill>
                  <a:srgbClr val="FFC000"/>
                </a:solidFill>
              </a:rPr>
              <a:t> </a:t>
            </a:r>
            <a:r>
              <a:rPr lang="en-US" altLang="zh-CN" sz="1300" b="1" dirty="0">
                <a:solidFill>
                  <a:srgbClr val="FFC000"/>
                </a:solidFill>
              </a:rPr>
              <a:t>9.Replace Parameter with Explicit Methods</a:t>
            </a:r>
            <a:r>
              <a:rPr lang="zh-CN" altLang="en-US" sz="1300" b="1" dirty="0">
                <a:solidFill>
                  <a:srgbClr val="FFC000"/>
                </a:solidFill>
              </a:rPr>
              <a:t>（以明确函数取代参数）</a:t>
            </a:r>
          </a:p>
          <a:p>
            <a:r>
              <a:rPr lang="zh-CN" altLang="en-US" sz="1300" dirty="0">
                <a:solidFill>
                  <a:schemeClr val="bg1"/>
                </a:solidFill>
              </a:rPr>
              <a:t>   多个</a:t>
            </a:r>
            <a:r>
              <a:rPr lang="en-US" altLang="zh-CN" sz="1300" dirty="0">
                <a:solidFill>
                  <a:schemeClr val="bg1"/>
                </a:solidFill>
              </a:rPr>
              <a:t>if</a:t>
            </a:r>
            <a:r>
              <a:rPr lang="zh-CN" altLang="en-US" sz="1300" dirty="0">
                <a:solidFill>
                  <a:schemeClr val="bg1"/>
                </a:solidFill>
              </a:rPr>
              <a:t>对应对个函数；  </a:t>
            </a:r>
            <a:r>
              <a:rPr lang="zh-CN" altLang="en-US" sz="1300" b="1" dirty="0">
                <a:solidFill>
                  <a:schemeClr val="bg1"/>
                </a:solidFill>
              </a:rPr>
              <a:t>针对该参数的每一个可能值，建立一个独立函数</a:t>
            </a:r>
            <a:endParaRPr lang="zh-CN" altLang="en-US" sz="1300" dirty="0">
              <a:solidFill>
                <a:schemeClr val="bg1"/>
              </a:solidFill>
            </a:endParaRPr>
          </a:p>
          <a:p>
            <a:r>
              <a:rPr lang="zh-CN" altLang="en-US" sz="1300" dirty="0">
                <a:solidFill>
                  <a:schemeClr val="bg1"/>
                </a:solidFill>
              </a:rPr>
              <a:t>  </a:t>
            </a:r>
            <a:r>
              <a:rPr lang="en-US" altLang="zh-CN" sz="1300" i="1" dirty="0">
                <a:solidFill>
                  <a:schemeClr val="bg1"/>
                </a:solidFill>
              </a:rPr>
              <a:t>--- Refactoring: Improving the Design of Existing Code</a:t>
            </a:r>
            <a:endParaRPr lang="en-US" altLang="zh-CN" sz="1300" dirty="0">
              <a:solidFill>
                <a:schemeClr val="bg1"/>
              </a:solidFill>
            </a:endParaRPr>
          </a:p>
          <a:p>
            <a:endParaRPr lang="zh-CN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9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" y="0"/>
            <a:ext cx="12192000" cy="6858000"/>
          </a:xfr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重构案例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3059848" y="3577581"/>
            <a:ext cx="6480175" cy="15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/>
          <a:lstStyle/>
          <a:p>
            <a:pPr defTabSz="784091" eaLnBrk="0" hangingPunct="0"/>
            <a:r>
              <a:rPr lang="zh-CN" altLang="en-US" sz="3200" dirty="0">
                <a:solidFill>
                  <a:schemeClr val="bg1"/>
                </a:solidFill>
                <a:ea typeface="黑体" pitchFamily="2" charset="-122"/>
              </a:rPr>
              <a:t>控制圈复杂度</a:t>
            </a:r>
            <a:r>
              <a:rPr lang="zh-CN" altLang="en-US" sz="3200" dirty="0" smtClean="0">
                <a:solidFill>
                  <a:schemeClr val="bg1"/>
                </a:solidFill>
                <a:ea typeface="黑体" pitchFamily="2" charset="-122"/>
              </a:rPr>
              <a:t>的</a:t>
            </a:r>
            <a:r>
              <a:rPr lang="en-US" altLang="zh-CN" sz="3200" dirty="0" smtClean="0">
                <a:solidFill>
                  <a:schemeClr val="bg1"/>
                </a:solidFill>
                <a:ea typeface="黑体" pitchFamily="2" charset="-122"/>
              </a:rPr>
              <a:t>N</a:t>
            </a:r>
            <a:r>
              <a:rPr lang="zh-CN" altLang="en-US" sz="3200" dirty="0" smtClean="0">
                <a:solidFill>
                  <a:schemeClr val="bg1"/>
                </a:solidFill>
                <a:ea typeface="黑体" pitchFamily="2" charset="-122"/>
              </a:rPr>
              <a:t>种</a:t>
            </a:r>
            <a:r>
              <a:rPr lang="zh-CN" altLang="en-US" sz="3200" dirty="0">
                <a:solidFill>
                  <a:schemeClr val="bg1"/>
                </a:solidFill>
                <a:ea typeface="黑体" pitchFamily="2" charset="-122"/>
              </a:rPr>
              <a:t>重构技术</a:t>
            </a:r>
          </a:p>
          <a:p>
            <a:pPr defTabSz="784091" eaLnBrk="0" hangingPunct="0"/>
            <a:endParaRPr lang="zh-CN" altLang="en-US" sz="3200" dirty="0">
              <a:solidFill>
                <a:schemeClr val="bg1"/>
              </a:solidFill>
              <a:ea typeface="黑体" pitchFamily="2" charset="-122"/>
            </a:endParaRPr>
          </a:p>
          <a:p>
            <a:pPr algn="r" defTabSz="784091" eaLnBrk="0" hangingPunct="0"/>
            <a:r>
              <a:rPr lang="en-US" altLang="zh-CN" dirty="0">
                <a:solidFill>
                  <a:schemeClr val="bg1"/>
                </a:solidFill>
                <a:ea typeface="黑体" pitchFamily="2" charset="-122"/>
              </a:rPr>
              <a:t>----Refactoring: Improving the Design of Existing Code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7624" y="1633364"/>
            <a:ext cx="4032448" cy="258530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</a:rPr>
              <a:t>概念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计算方法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检查工具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二不二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重构方法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案例分析</a:t>
            </a:r>
            <a:endParaRPr lang="en-US" altLang="zh-CN" b="1" dirty="0">
              <a:solidFill>
                <a:srgbClr val="FFC000"/>
              </a:solidFill>
            </a:endParaRPr>
          </a:p>
          <a:p>
            <a:endParaRPr lang="en-US" altLang="zh-CN" b="1" dirty="0" smtClean="0">
              <a:solidFill>
                <a:srgbClr val="FFC000"/>
              </a:solidFill>
            </a:endParaRPr>
          </a:p>
          <a:p>
            <a:endParaRPr lang="en-US" altLang="zh-CN" b="1" dirty="0">
              <a:solidFill>
                <a:srgbClr val="FFC000"/>
              </a:solidFill>
            </a:endParaRPr>
          </a:p>
          <a:p>
            <a:endParaRPr lang="zh-CN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2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1" y="1129308"/>
            <a:ext cx="905608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代码生成工具优化</a:t>
            </a:r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01316"/>
            <a:ext cx="7389813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11" y="2697762"/>
            <a:ext cx="4556089" cy="301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032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6" y="34672"/>
            <a:ext cx="8640960" cy="53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617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" y="0"/>
            <a:ext cx="12192000" cy="6858000"/>
          </a:xfr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/>
          <a:p>
            <a:r>
              <a:rPr lang="zh-CN" altLang="en-US" dirty="0" smtClean="0"/>
              <a:t>圈复杂度 </a:t>
            </a:r>
            <a:r>
              <a:rPr lang="zh-CN" altLang="en-US" dirty="0"/>
              <a:t>概念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81180" y="1561356"/>
            <a:ext cx="4032448" cy="2585307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zh-CN" altLang="en-US" b="1" dirty="0" smtClean="0">
                <a:solidFill>
                  <a:srgbClr val="FFC000"/>
                </a:solidFill>
              </a:rPr>
              <a:t>概念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r>
              <a:rPr lang="zh-CN" altLang="en-US" b="1" dirty="0" smtClean="0">
                <a:solidFill>
                  <a:srgbClr val="FFC000"/>
                </a:solidFill>
              </a:rPr>
              <a:t>计算方法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r>
              <a:rPr lang="zh-CN" altLang="en-US" b="1" dirty="0" smtClean="0">
                <a:solidFill>
                  <a:srgbClr val="FFC000"/>
                </a:solidFill>
              </a:rPr>
              <a:t>检查工具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r>
              <a:rPr lang="zh-CN" altLang="en-US" b="1" dirty="0" smtClean="0">
                <a:solidFill>
                  <a:srgbClr val="FFC000"/>
                </a:solidFill>
              </a:rPr>
              <a:t>二</a:t>
            </a:r>
            <a:r>
              <a:rPr lang="zh-CN" altLang="en-US" b="1" dirty="0">
                <a:solidFill>
                  <a:srgbClr val="FFC000"/>
                </a:solidFill>
              </a:rPr>
              <a:t>不</a:t>
            </a:r>
            <a:r>
              <a:rPr lang="zh-CN" altLang="en-US" b="1" dirty="0" smtClean="0">
                <a:solidFill>
                  <a:srgbClr val="FFC000"/>
                </a:solidFill>
              </a:rPr>
              <a:t>二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r>
              <a:rPr lang="zh-CN" altLang="en-US" b="1" dirty="0" smtClean="0">
                <a:solidFill>
                  <a:srgbClr val="FFC000"/>
                </a:solidFill>
              </a:rPr>
              <a:t>重构方法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r>
              <a:rPr lang="zh-CN" altLang="en-US" b="1" dirty="0" smtClean="0">
                <a:solidFill>
                  <a:srgbClr val="FFC000"/>
                </a:solidFill>
              </a:rPr>
              <a:t>案例分析</a:t>
            </a:r>
            <a:endParaRPr lang="en-US" altLang="zh-CN" b="1" dirty="0">
              <a:solidFill>
                <a:srgbClr val="FFC000"/>
              </a:solidFill>
            </a:endParaRPr>
          </a:p>
          <a:p>
            <a:endParaRPr lang="en-US" altLang="zh-CN" b="1" dirty="0" smtClean="0">
              <a:solidFill>
                <a:srgbClr val="FFC000"/>
              </a:solidFill>
            </a:endParaRPr>
          </a:p>
          <a:p>
            <a:endParaRPr lang="en-US" altLang="zh-CN" b="1" dirty="0">
              <a:solidFill>
                <a:srgbClr val="FFC000"/>
              </a:solidFill>
            </a:endParaRPr>
          </a:p>
          <a:p>
            <a:endParaRPr lang="zh-CN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49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6720" y="553244"/>
            <a:ext cx="639154" cy="62366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重构前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4" y="49197"/>
            <a:ext cx="7344816" cy="5425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94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308684"/>
            <a:ext cx="297328" cy="1260293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重构后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990600"/>
            <a:ext cx="8388424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860034" y="3510651"/>
            <a:ext cx="2376264" cy="1200312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1.</a:t>
            </a:r>
            <a:r>
              <a:rPr lang="zh-CN" altLang="en-US" b="1" dirty="0">
                <a:solidFill>
                  <a:srgbClr val="FF0000"/>
                </a:solidFill>
              </a:rPr>
              <a:t>生成参数信息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2.</a:t>
            </a:r>
            <a:r>
              <a:rPr lang="zh-CN" altLang="en-US" b="1" dirty="0">
                <a:solidFill>
                  <a:srgbClr val="FF0000"/>
                </a:solidFill>
              </a:rPr>
              <a:t>生成文件内容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3.</a:t>
            </a:r>
            <a:r>
              <a:rPr lang="zh-CN" altLang="en-US" b="1" dirty="0">
                <a:solidFill>
                  <a:srgbClr val="FF0000"/>
                </a:solidFill>
              </a:rPr>
              <a:t>写到文件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4.</a:t>
            </a:r>
            <a:r>
              <a:rPr lang="zh-CN" altLang="en-US" b="1" dirty="0">
                <a:solidFill>
                  <a:srgbClr val="FF0000"/>
                </a:solidFill>
              </a:rPr>
              <a:t>打印日志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5755"/>
            <a:ext cx="63055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154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混乱的代码是混乱思维的产物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835696" y="841276"/>
            <a:ext cx="6840760" cy="4608512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251522" y="1583475"/>
            <a:ext cx="432048" cy="2786196"/>
          </a:xfrm>
          <a:prstGeom prst="rect">
            <a:avLst/>
          </a:prstGeom>
        </p:spPr>
        <p:txBody>
          <a:bodyPr vert="horz" lIns="91424" tIns="45712" rIns="91424" bIns="45712" rtlCol="0" anchor="ctr">
            <a:normAutofit fontScale="5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rgbClr val="FFC000"/>
                </a:solidFill>
              </a:rPr>
              <a:t>上传文件代码示例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35696" y="1057306"/>
            <a:ext cx="2952328" cy="1477311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en-US" altLang="zh-CN" b="1" dirty="0" smtClean="0">
                <a:solidFill>
                  <a:srgbClr val="FF0000"/>
                </a:solidFill>
              </a:rPr>
              <a:t>.</a:t>
            </a:r>
            <a:r>
              <a:rPr lang="zh-CN" altLang="en-US" b="1" dirty="0" smtClean="0">
                <a:solidFill>
                  <a:srgbClr val="FF0000"/>
                </a:solidFill>
              </a:rPr>
              <a:t>不是</a:t>
            </a:r>
            <a:r>
              <a:rPr lang="en-US" altLang="zh-CN" b="1" dirty="0" smtClean="0">
                <a:solidFill>
                  <a:srgbClr val="FF0000"/>
                </a:solidFill>
              </a:rPr>
              <a:t>excel</a:t>
            </a:r>
            <a:r>
              <a:rPr lang="zh-CN" altLang="en-US" b="1" dirty="0" smtClean="0">
                <a:solidFill>
                  <a:srgbClr val="FF0000"/>
                </a:solidFill>
              </a:rPr>
              <a:t>，返回</a:t>
            </a:r>
            <a:endParaRPr lang="zh-CN" altLang="en-US" b="1" dirty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2.</a:t>
            </a:r>
            <a:r>
              <a:rPr lang="zh-CN" altLang="en-US" b="1" dirty="0" smtClean="0">
                <a:solidFill>
                  <a:srgbClr val="FF0000"/>
                </a:solidFill>
              </a:rPr>
              <a:t>超过大小限制，返回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3.</a:t>
            </a:r>
            <a:r>
              <a:rPr lang="zh-CN" altLang="en-US" b="1" dirty="0" smtClean="0">
                <a:solidFill>
                  <a:srgbClr val="FF0000"/>
                </a:solidFill>
              </a:rPr>
              <a:t>不满足条件，返回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4.</a:t>
            </a:r>
            <a:r>
              <a:rPr lang="zh-CN" altLang="en-US" b="1" dirty="0" smtClean="0">
                <a:solidFill>
                  <a:srgbClr val="FF0000"/>
                </a:solidFill>
              </a:rPr>
              <a:t>文件内容校验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5.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多处</a:t>
            </a:r>
            <a:r>
              <a:rPr lang="en-US" altLang="zh-CN" dirty="0"/>
              <a:t>String</a:t>
            </a:r>
            <a:r>
              <a:rPr lang="zh-CN" altLang="en-US" dirty="0"/>
              <a:t>类型非空</a:t>
            </a:r>
            <a:r>
              <a:rPr lang="zh-CN" altLang="en-US" dirty="0" smtClean="0"/>
              <a:t>判断</a:t>
            </a:r>
            <a:endParaRPr lang="zh-CN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528" y="1444633"/>
            <a:ext cx="4057369" cy="3660321"/>
          </a:xfr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if (</a:t>
            </a:r>
            <a:r>
              <a:rPr lang="en-US" altLang="zh-CN" sz="1100" dirty="0" err="1"/>
              <a:t>StringUtil.isEmpty</a:t>
            </a:r>
            <a:r>
              <a:rPr lang="en-US" altLang="zh-CN" sz="1100" dirty="0"/>
              <a:t>(username))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throw new </a:t>
            </a:r>
            <a:r>
              <a:rPr lang="en-US" altLang="zh-CN" sz="1100" dirty="0" err="1"/>
              <a:t>ICRClientException</a:t>
            </a:r>
            <a:r>
              <a:rPr lang="en-US" altLang="zh-CN" sz="1100" dirty="0"/>
              <a:t>("username can not be null");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if (</a:t>
            </a:r>
            <a:r>
              <a:rPr lang="en-US" altLang="zh-CN" sz="1100" dirty="0" err="1"/>
              <a:t>StringUtil.isEmpty</a:t>
            </a:r>
            <a:r>
              <a:rPr lang="en-US" altLang="zh-CN" sz="1100" dirty="0"/>
              <a:t>(password))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throw new </a:t>
            </a:r>
            <a:r>
              <a:rPr lang="en-US" altLang="zh-CN" sz="1100" dirty="0" err="1"/>
              <a:t>ICRClientException</a:t>
            </a:r>
            <a:r>
              <a:rPr lang="en-US" altLang="zh-CN" sz="1100" dirty="0"/>
              <a:t>("password can not be null");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if (</a:t>
            </a:r>
            <a:r>
              <a:rPr lang="en-US" altLang="zh-CN" sz="1100" dirty="0" err="1"/>
              <a:t>udto</a:t>
            </a:r>
            <a:r>
              <a:rPr lang="en-US" altLang="zh-CN" sz="1100" dirty="0"/>
              <a:t> == null)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throw new </a:t>
            </a:r>
            <a:r>
              <a:rPr lang="en-US" altLang="zh-CN" sz="1100" dirty="0" err="1"/>
              <a:t>ICRClientException</a:t>
            </a:r>
            <a:r>
              <a:rPr lang="en-US" altLang="zh-CN" sz="1100" dirty="0"/>
              <a:t>("</a:t>
            </a:r>
            <a:r>
              <a:rPr lang="en-US" altLang="zh-CN" sz="1100" dirty="0" err="1"/>
              <a:t>ICRUploadDTO</a:t>
            </a:r>
            <a:r>
              <a:rPr lang="en-US" altLang="zh-CN" sz="1100" dirty="0"/>
              <a:t> can not be null");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4927042" y="1444633"/>
            <a:ext cx="3822470" cy="3660321"/>
          </a:xfrm>
          <a:prstGeom prst="rect">
            <a:avLst/>
          </a:prstGeo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 vert="horz" lIns="91424" tIns="45712" rIns="91424" bIns="4571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//</a:t>
            </a:r>
            <a:r>
              <a:rPr lang="zh-CN" altLang="en-US" sz="1100" i="1" dirty="0"/>
              <a:t>将原来的地方替换为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 err="1"/>
              <a:t>checkStringParamEmpty</a:t>
            </a:r>
            <a:r>
              <a:rPr lang="en-US" altLang="zh-CN" sz="1100" i="1" dirty="0"/>
              <a:t>(username, "username");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 err="1"/>
              <a:t>checkStringParamEmpty</a:t>
            </a:r>
            <a:r>
              <a:rPr lang="en-US" altLang="zh-CN" sz="1100" i="1" dirty="0"/>
              <a:t>(password, "password");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 err="1"/>
              <a:t>checkStringParamEmpty</a:t>
            </a:r>
            <a:r>
              <a:rPr lang="en-US" altLang="zh-CN" sz="1100" i="1" dirty="0"/>
              <a:t>(</a:t>
            </a:r>
            <a:r>
              <a:rPr lang="en-US" altLang="zh-CN" sz="1100" i="1" dirty="0" err="1"/>
              <a:t>udto.getUrlPath</a:t>
            </a:r>
            <a:r>
              <a:rPr lang="en-US" altLang="zh-CN" sz="1100" i="1" dirty="0"/>
              <a:t>(), "</a:t>
            </a:r>
            <a:r>
              <a:rPr lang="en-US" altLang="zh-CN" sz="1100" i="1" dirty="0" err="1"/>
              <a:t>urlPath</a:t>
            </a:r>
            <a:r>
              <a:rPr lang="en-US" altLang="zh-CN" sz="1100" i="1" dirty="0"/>
              <a:t>");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...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//</a:t>
            </a:r>
            <a:r>
              <a:rPr lang="zh-CN" altLang="en-US" sz="1100" i="1" dirty="0"/>
              <a:t>新增一个方法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private void </a:t>
            </a:r>
            <a:r>
              <a:rPr lang="en-US" altLang="zh-CN" sz="1100" i="1" dirty="0" err="1"/>
              <a:t>checkStringParamEmpty</a:t>
            </a:r>
            <a:r>
              <a:rPr lang="en-US" altLang="zh-CN" sz="1100" i="1" dirty="0"/>
              <a:t>(String value, String name) throws </a:t>
            </a:r>
            <a:r>
              <a:rPr lang="en-US" altLang="zh-CN" sz="1100" i="1" dirty="0" err="1"/>
              <a:t>ICRClientException</a:t>
            </a:r>
            <a:r>
              <a:rPr lang="en-US" altLang="zh-CN" sz="1100" i="1" dirty="0"/>
              <a:t>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    if (</a:t>
            </a:r>
            <a:r>
              <a:rPr lang="en-US" altLang="zh-CN" sz="1100" i="1" dirty="0" err="1"/>
              <a:t>StringUtil.isEmpty</a:t>
            </a:r>
            <a:r>
              <a:rPr lang="en-US" altLang="zh-CN" sz="1100" i="1" dirty="0"/>
              <a:t>(value))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        throw new </a:t>
            </a:r>
            <a:r>
              <a:rPr lang="en-US" altLang="zh-CN" sz="1100" i="1" dirty="0" err="1"/>
              <a:t>ICRClientException</a:t>
            </a:r>
            <a:r>
              <a:rPr lang="en-US" altLang="zh-CN" sz="1100" i="1" dirty="0"/>
              <a:t>(name + " can not be null");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  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}</a:t>
            </a:r>
            <a:endParaRPr lang="en-US" altLang="zh-CN" sz="1100" dirty="0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433435" y="2227081"/>
            <a:ext cx="185336" cy="696150"/>
          </a:xfrm>
          <a:prstGeom prst="rightArrow">
            <a:avLst>
              <a:gd name="adj1" fmla="val 50000"/>
              <a:gd name="adj2" fmla="val 4257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12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多</a:t>
            </a:r>
            <a:r>
              <a:rPr lang="en-US" altLang="zh-CN" dirty="0"/>
              <a:t>String</a:t>
            </a:r>
            <a:r>
              <a:rPr lang="zh-CN" altLang="en-US" dirty="0"/>
              <a:t>值判断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528" y="1444633"/>
            <a:ext cx="4057369" cy="3660321"/>
          </a:xfr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if (!</a:t>
            </a:r>
            <a:r>
              <a:rPr lang="en-US" altLang="zh-CN" sz="1100" dirty="0" err="1"/>
              <a:t>udto.getPriority</a:t>
            </a:r>
            <a:r>
              <a:rPr lang="en-US" altLang="zh-CN" sz="1100" dirty="0"/>
              <a:t>().equals("0") &amp;&amp; !</a:t>
            </a:r>
            <a:r>
              <a:rPr lang="en-US" altLang="zh-CN" sz="1100" dirty="0" err="1"/>
              <a:t>udto.getPriority</a:t>
            </a:r>
            <a:r>
              <a:rPr lang="en-US" altLang="zh-CN" sz="1100" dirty="0"/>
              <a:t>().equals("1")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&amp;&amp; !</a:t>
            </a:r>
            <a:r>
              <a:rPr lang="en-US" altLang="zh-CN" sz="1100" dirty="0" err="1"/>
              <a:t>udto.getPriority</a:t>
            </a:r>
            <a:r>
              <a:rPr lang="en-US" altLang="zh-CN" sz="1100" dirty="0"/>
              <a:t>().equals("2") &amp;&amp; !</a:t>
            </a:r>
            <a:r>
              <a:rPr lang="en-US" altLang="zh-CN" sz="1100" dirty="0" err="1"/>
              <a:t>udto.getPriority</a:t>
            </a:r>
            <a:r>
              <a:rPr lang="en-US" altLang="zh-CN" sz="1100" dirty="0"/>
              <a:t>().equals("3"))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throw new </a:t>
            </a:r>
            <a:r>
              <a:rPr lang="en-US" altLang="zh-CN" sz="1100" dirty="0" err="1"/>
              <a:t>ICRClientException</a:t>
            </a:r>
            <a:r>
              <a:rPr lang="en-US" altLang="zh-CN" sz="1100" dirty="0"/>
              <a:t>("priority must be 0/1/2/3");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4927042" y="1444633"/>
            <a:ext cx="3822470" cy="3660321"/>
          </a:xfrm>
          <a:prstGeom prst="rect">
            <a:avLst/>
          </a:prstGeo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 vert="horz" lIns="91424" tIns="45712" rIns="91424" bIns="4571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//</a:t>
            </a:r>
            <a:r>
              <a:rPr lang="zh-CN" altLang="en-US" sz="1100" i="1" dirty="0"/>
              <a:t>将原来代码替换为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 err="1"/>
              <a:t>checkValueWithinList</a:t>
            </a:r>
            <a:r>
              <a:rPr lang="en-US" altLang="zh-CN" sz="1100" i="1" dirty="0"/>
              <a:t>(</a:t>
            </a:r>
            <a:r>
              <a:rPr lang="en-US" altLang="zh-CN" sz="1100" i="1" dirty="0" err="1"/>
              <a:t>udto.getPriority</a:t>
            </a:r>
            <a:r>
              <a:rPr lang="en-US" altLang="zh-CN" sz="1100" i="1" dirty="0"/>
              <a:t>());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...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//</a:t>
            </a:r>
            <a:r>
              <a:rPr lang="zh-CN" altLang="en-US" sz="1100" i="1" dirty="0"/>
              <a:t>新增一个方法：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private void </a:t>
            </a:r>
            <a:r>
              <a:rPr lang="en-US" altLang="zh-CN" sz="1100" i="1" dirty="0" err="1"/>
              <a:t>checkValueWithinList</a:t>
            </a:r>
            <a:r>
              <a:rPr lang="en-US" altLang="zh-CN" sz="1100" i="1" dirty="0"/>
              <a:t>(String priority) throws </a:t>
            </a:r>
            <a:r>
              <a:rPr lang="en-US" altLang="zh-CN" sz="1100" i="1" dirty="0" err="1"/>
              <a:t>ICRClientException</a:t>
            </a:r>
            <a:r>
              <a:rPr lang="en-US" altLang="zh-CN" sz="1100" i="1" dirty="0"/>
              <a:t>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    if (!</a:t>
            </a:r>
            <a:r>
              <a:rPr lang="en-US" altLang="zh-CN" sz="1100" i="1" dirty="0" err="1"/>
              <a:t>Arrays.asList</a:t>
            </a:r>
            <a:r>
              <a:rPr lang="en-US" altLang="zh-CN" sz="1100" i="1" dirty="0"/>
              <a:t>("0", "1", "2", "3").contains(priority))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        throw new </a:t>
            </a:r>
            <a:r>
              <a:rPr lang="en-US" altLang="zh-CN" sz="1100" i="1" dirty="0" err="1"/>
              <a:t>ICRClientException</a:t>
            </a:r>
            <a:r>
              <a:rPr lang="en-US" altLang="zh-CN" sz="1100" i="1" dirty="0"/>
              <a:t>("priority must be 0/1/2/3");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  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}</a:t>
            </a:r>
            <a:endParaRPr lang="en-US" altLang="zh-CN" sz="1100" dirty="0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433435" y="2227081"/>
            <a:ext cx="185336" cy="696150"/>
          </a:xfrm>
          <a:prstGeom prst="rightArrow">
            <a:avLst>
              <a:gd name="adj1" fmla="val 50000"/>
              <a:gd name="adj2" fmla="val 4257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55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多个</a:t>
            </a:r>
            <a:r>
              <a:rPr lang="en-US" altLang="zh-CN" dirty="0"/>
              <a:t>catch</a:t>
            </a:r>
            <a:r>
              <a:rPr lang="zh-CN" altLang="en-US" dirty="0"/>
              <a:t>的内容相同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528" y="1444633"/>
            <a:ext cx="4057369" cy="3660321"/>
          </a:xfr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 err="1"/>
              <a:t>int</a:t>
            </a:r>
            <a:r>
              <a:rPr lang="en-US" altLang="zh-CN" sz="1100" dirty="0"/>
              <a:t> code = 0;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try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code = </a:t>
            </a:r>
            <a:r>
              <a:rPr lang="en-US" altLang="zh-CN" sz="1100" dirty="0" err="1"/>
              <a:t>httpClient.executeMethod</a:t>
            </a:r>
            <a:r>
              <a:rPr lang="en-US" altLang="zh-CN" sz="1100" dirty="0"/>
              <a:t>(post);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} catch (</a:t>
            </a:r>
            <a:r>
              <a:rPr lang="en-US" altLang="zh-CN" sz="1100" dirty="0" err="1"/>
              <a:t>HttpException</a:t>
            </a:r>
            <a:r>
              <a:rPr lang="en-US" altLang="zh-CN" sz="1100" dirty="0"/>
              <a:t> e)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throw new </a:t>
            </a:r>
            <a:r>
              <a:rPr lang="en-US" altLang="zh-CN" sz="1100" dirty="0" err="1"/>
              <a:t>ICRClientException</a:t>
            </a:r>
            <a:r>
              <a:rPr lang="en-US" altLang="zh-CN" sz="1100" dirty="0"/>
              <a:t>(</a:t>
            </a:r>
            <a:r>
              <a:rPr lang="en-US" altLang="zh-CN" sz="1100" dirty="0" err="1"/>
              <a:t>e.getMessage</a:t>
            </a:r>
            <a:r>
              <a:rPr lang="en-US" altLang="zh-CN" sz="1100" dirty="0"/>
              <a:t>(), e);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} catch (</a:t>
            </a:r>
            <a:r>
              <a:rPr lang="en-US" altLang="zh-CN" sz="1100" dirty="0" err="1"/>
              <a:t>IOException</a:t>
            </a:r>
            <a:r>
              <a:rPr lang="en-US" altLang="zh-CN" sz="1100" dirty="0"/>
              <a:t> e)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throw new </a:t>
            </a:r>
            <a:r>
              <a:rPr lang="en-US" altLang="zh-CN" sz="1100" dirty="0" err="1"/>
              <a:t>ICRClientException</a:t>
            </a:r>
            <a:r>
              <a:rPr lang="en-US" altLang="zh-CN" sz="1100" dirty="0"/>
              <a:t>(</a:t>
            </a:r>
            <a:r>
              <a:rPr lang="en-US" altLang="zh-CN" sz="1100" dirty="0" err="1"/>
              <a:t>e.getMessage</a:t>
            </a:r>
            <a:r>
              <a:rPr lang="en-US" altLang="zh-CN" sz="1100" dirty="0"/>
              <a:t>(), e);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}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4927042" y="1444633"/>
            <a:ext cx="3822470" cy="3660321"/>
          </a:xfrm>
          <a:prstGeom prst="rect">
            <a:avLst/>
          </a:prstGeo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 vert="horz" lIns="91424" tIns="45712" rIns="91424" bIns="4571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//</a:t>
            </a:r>
            <a:r>
              <a:rPr lang="zh-CN" altLang="en-US" sz="1100" i="1" dirty="0"/>
              <a:t>将原来的地方替换为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 err="1"/>
              <a:t>int</a:t>
            </a:r>
            <a:r>
              <a:rPr lang="en-US" altLang="zh-CN" sz="1100" i="1" dirty="0"/>
              <a:t> code = </a:t>
            </a:r>
            <a:r>
              <a:rPr lang="en-US" altLang="zh-CN" sz="1100" i="1" dirty="0" err="1"/>
              <a:t>executeHttpClient</a:t>
            </a:r>
            <a:r>
              <a:rPr lang="en-US" altLang="zh-CN" sz="1100" i="1" dirty="0"/>
              <a:t>(</a:t>
            </a:r>
            <a:r>
              <a:rPr lang="en-US" altLang="zh-CN" sz="1100" i="1" dirty="0" err="1"/>
              <a:t>httpClient</a:t>
            </a:r>
            <a:r>
              <a:rPr lang="en-US" altLang="zh-CN" sz="1100" i="1" dirty="0"/>
              <a:t>, post);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...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//</a:t>
            </a:r>
            <a:r>
              <a:rPr lang="zh-CN" altLang="en-US" sz="1100" i="1" dirty="0"/>
              <a:t>新增一个方法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private </a:t>
            </a:r>
            <a:r>
              <a:rPr lang="en-US" altLang="zh-CN" sz="1100" i="1" dirty="0" err="1"/>
              <a:t>int</a:t>
            </a:r>
            <a:r>
              <a:rPr lang="en-US" altLang="zh-CN" sz="1100" i="1" dirty="0"/>
              <a:t> </a:t>
            </a:r>
            <a:r>
              <a:rPr lang="en-US" altLang="zh-CN" sz="1100" i="1" dirty="0" err="1"/>
              <a:t>executeHttpClient</a:t>
            </a:r>
            <a:r>
              <a:rPr lang="en-US" altLang="zh-CN" sz="1100" i="1" dirty="0"/>
              <a:t>(</a:t>
            </a:r>
            <a:r>
              <a:rPr lang="en-US" altLang="zh-CN" sz="1100" i="1" dirty="0" err="1"/>
              <a:t>HttpClient</a:t>
            </a:r>
            <a:r>
              <a:rPr lang="en-US" altLang="zh-CN" sz="1100" i="1" dirty="0"/>
              <a:t> </a:t>
            </a:r>
            <a:r>
              <a:rPr lang="en-US" altLang="zh-CN" sz="1100" i="1" dirty="0" err="1"/>
              <a:t>httpClient</a:t>
            </a:r>
            <a:r>
              <a:rPr lang="en-US" altLang="zh-CN" sz="1100" i="1" dirty="0"/>
              <a:t>, </a:t>
            </a:r>
            <a:r>
              <a:rPr lang="en-US" altLang="zh-CN" sz="1100" i="1" dirty="0" err="1"/>
              <a:t>PostMethod</a:t>
            </a:r>
            <a:r>
              <a:rPr lang="en-US" altLang="zh-CN" sz="1100" i="1" dirty="0"/>
              <a:t> post) throws </a:t>
            </a:r>
            <a:r>
              <a:rPr lang="en-US" altLang="zh-CN" sz="1100" i="1" dirty="0" err="1"/>
              <a:t>ICRClientException</a:t>
            </a:r>
            <a:r>
              <a:rPr lang="en-US" altLang="zh-CN" sz="1100" i="1" dirty="0"/>
              <a:t>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    </a:t>
            </a:r>
            <a:r>
              <a:rPr lang="en-US" altLang="zh-CN" sz="1100" i="1" dirty="0" err="1"/>
              <a:t>int</a:t>
            </a:r>
            <a:r>
              <a:rPr lang="en-US" altLang="zh-CN" sz="1100" i="1" dirty="0"/>
              <a:t> code;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    try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        code = </a:t>
            </a:r>
            <a:r>
              <a:rPr lang="en-US" altLang="zh-CN" sz="1100" i="1" dirty="0" err="1"/>
              <a:t>httpClient.executeMethod</a:t>
            </a:r>
            <a:r>
              <a:rPr lang="en-US" altLang="zh-CN" sz="1100" i="1" dirty="0"/>
              <a:t>(post);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    } catch (Exception e)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        throw new </a:t>
            </a:r>
            <a:r>
              <a:rPr lang="en-US" altLang="zh-CN" sz="1100" i="1" dirty="0" err="1"/>
              <a:t>ICRClientException</a:t>
            </a:r>
            <a:r>
              <a:rPr lang="en-US" altLang="zh-CN" sz="1100" i="1" dirty="0"/>
              <a:t>(</a:t>
            </a:r>
            <a:r>
              <a:rPr lang="en-US" altLang="zh-CN" sz="1100" i="1" dirty="0" err="1"/>
              <a:t>e.getMessage</a:t>
            </a:r>
            <a:r>
              <a:rPr lang="en-US" altLang="zh-CN" sz="1100" i="1" dirty="0"/>
              <a:t>(), e);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  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    return code;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}</a:t>
            </a:r>
            <a:endParaRPr lang="en-US" altLang="zh-CN" sz="1100" dirty="0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433435" y="2227081"/>
            <a:ext cx="185336" cy="696150"/>
          </a:xfrm>
          <a:prstGeom prst="rightArrow">
            <a:avLst>
              <a:gd name="adj1" fmla="val 50000"/>
              <a:gd name="adj2" fmla="val 4257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46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判断结果复杂化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528" y="1444633"/>
            <a:ext cx="4057369" cy="3660321"/>
          </a:xfr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if (code == 200)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try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if (</a:t>
            </a:r>
            <a:r>
              <a:rPr lang="en-US" altLang="zh-CN" sz="1100" dirty="0" err="1"/>
              <a:t>post.getResponseBodyAsString</a:t>
            </a:r>
            <a:r>
              <a:rPr lang="en-US" altLang="zh-CN" sz="1100" dirty="0"/>
              <a:t>().equals("ok"))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    return true;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} catch (</a:t>
            </a:r>
            <a:r>
              <a:rPr lang="en-US" altLang="zh-CN" sz="1100" dirty="0" err="1"/>
              <a:t>IOException</a:t>
            </a:r>
            <a:r>
              <a:rPr lang="en-US" altLang="zh-CN" sz="1100" dirty="0"/>
              <a:t> e)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throw new </a:t>
            </a:r>
            <a:r>
              <a:rPr lang="en-US" altLang="zh-CN" sz="1100" dirty="0" err="1"/>
              <a:t>ICRClientException</a:t>
            </a:r>
            <a:r>
              <a:rPr lang="en-US" altLang="zh-CN" sz="1100" dirty="0"/>
              <a:t>(</a:t>
            </a:r>
            <a:r>
              <a:rPr lang="en-US" altLang="zh-CN" sz="1100" dirty="0" err="1"/>
              <a:t>e.getMessage</a:t>
            </a:r>
            <a:r>
              <a:rPr lang="en-US" altLang="zh-CN" sz="1100" dirty="0"/>
              <a:t>(), e);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return false;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} else if (code == 500)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throw new </a:t>
            </a:r>
            <a:r>
              <a:rPr lang="en-US" altLang="zh-CN" sz="1100" dirty="0" err="1"/>
              <a:t>ICRClientException</a:t>
            </a:r>
            <a:r>
              <a:rPr lang="en-US" altLang="zh-CN" sz="1100" dirty="0"/>
              <a:t>(</a:t>
            </a:r>
            <a:r>
              <a:rPr lang="en-US" altLang="zh-CN" sz="1100" dirty="0" err="1"/>
              <a:t>post.getResponseBodyAsString</a:t>
            </a:r>
            <a:r>
              <a:rPr lang="en-US" altLang="zh-CN" sz="1100" dirty="0"/>
              <a:t>());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} else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throw new </a:t>
            </a:r>
            <a:r>
              <a:rPr lang="en-US" altLang="zh-CN" sz="1100" dirty="0" err="1"/>
              <a:t>ICRClientException</a:t>
            </a:r>
            <a:r>
              <a:rPr lang="en-US" altLang="zh-CN" sz="1100" dirty="0"/>
              <a:t>(code + ":" + </a:t>
            </a:r>
            <a:r>
              <a:rPr lang="en-US" altLang="zh-CN" sz="1100" dirty="0" err="1"/>
              <a:t>post.getStatusText</a:t>
            </a:r>
            <a:r>
              <a:rPr lang="en-US" altLang="zh-CN" sz="1100" dirty="0"/>
              <a:t>());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}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4927042" y="1444633"/>
            <a:ext cx="3822470" cy="3660321"/>
          </a:xfrm>
          <a:prstGeom prst="rect">
            <a:avLst/>
          </a:prstGeo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 vert="horz" lIns="91424" tIns="45712" rIns="91424" bIns="4571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return </a:t>
            </a:r>
            <a:r>
              <a:rPr lang="en-US" altLang="zh-CN" sz="1100" i="1" dirty="0" err="1"/>
              <a:t>returnFinialResult</a:t>
            </a:r>
            <a:r>
              <a:rPr lang="en-US" altLang="zh-CN" sz="1100" i="1" dirty="0"/>
              <a:t>(post, code);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...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//</a:t>
            </a:r>
            <a:r>
              <a:rPr lang="zh-CN" altLang="en-US" sz="1100" i="1" dirty="0"/>
              <a:t>新增一个方法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private </a:t>
            </a:r>
            <a:r>
              <a:rPr lang="en-US" altLang="zh-CN" sz="1100" i="1" dirty="0" err="1"/>
              <a:t>boolean</a:t>
            </a:r>
            <a:r>
              <a:rPr lang="en-US" altLang="zh-CN" sz="1100" i="1" dirty="0"/>
              <a:t> </a:t>
            </a:r>
            <a:r>
              <a:rPr lang="en-US" altLang="zh-CN" sz="1100" i="1" dirty="0" err="1"/>
              <a:t>returnFinialResult</a:t>
            </a:r>
            <a:r>
              <a:rPr lang="en-US" altLang="zh-CN" sz="1100" i="1" dirty="0"/>
              <a:t>(</a:t>
            </a:r>
            <a:r>
              <a:rPr lang="en-US" altLang="zh-CN" sz="1100" i="1" dirty="0" err="1"/>
              <a:t>PostMethod</a:t>
            </a:r>
            <a:r>
              <a:rPr lang="en-US" altLang="zh-CN" sz="1100" i="1" dirty="0"/>
              <a:t> post, </a:t>
            </a:r>
            <a:r>
              <a:rPr lang="en-US" altLang="zh-CN" sz="1100" i="1" dirty="0" err="1"/>
              <a:t>int</a:t>
            </a:r>
            <a:r>
              <a:rPr lang="en-US" altLang="zh-CN" sz="1100" i="1" dirty="0"/>
              <a:t> code) throws </a:t>
            </a:r>
            <a:r>
              <a:rPr lang="en-US" altLang="zh-CN" sz="1100" i="1" dirty="0" err="1"/>
              <a:t>ICRClientException</a:t>
            </a:r>
            <a:r>
              <a:rPr lang="en-US" altLang="zh-CN" sz="1100" i="1" dirty="0"/>
              <a:t>, </a:t>
            </a:r>
            <a:r>
              <a:rPr lang="en-US" altLang="zh-CN" sz="1100" i="1" dirty="0" err="1"/>
              <a:t>IOException</a:t>
            </a:r>
            <a:r>
              <a:rPr lang="en-US" altLang="zh-CN" sz="1100" i="1" dirty="0"/>
              <a:t>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    if (code == 500) throw new </a:t>
            </a:r>
            <a:r>
              <a:rPr lang="en-US" altLang="zh-CN" sz="1100" i="1" dirty="0" err="1"/>
              <a:t>ICRClientException</a:t>
            </a:r>
            <a:r>
              <a:rPr lang="en-US" altLang="zh-CN" sz="1100" i="1" dirty="0"/>
              <a:t>(</a:t>
            </a:r>
            <a:r>
              <a:rPr lang="en-US" altLang="zh-CN" sz="1100" i="1" dirty="0" err="1"/>
              <a:t>post.getResponseBodyAsString</a:t>
            </a:r>
            <a:r>
              <a:rPr lang="en-US" altLang="zh-CN" sz="1100" i="1" dirty="0"/>
              <a:t>());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    if (code != 200) throw new </a:t>
            </a:r>
            <a:r>
              <a:rPr lang="en-US" altLang="zh-CN" sz="1100" i="1" dirty="0" err="1"/>
              <a:t>ICRClientException</a:t>
            </a:r>
            <a:r>
              <a:rPr lang="en-US" altLang="zh-CN" sz="1100" i="1" dirty="0"/>
              <a:t>(code + ":" + </a:t>
            </a:r>
            <a:r>
              <a:rPr lang="en-US" altLang="zh-CN" sz="1100" i="1" dirty="0" err="1"/>
              <a:t>post.getStatusText</a:t>
            </a:r>
            <a:r>
              <a:rPr lang="en-US" altLang="zh-CN" sz="1100" i="1" dirty="0"/>
              <a:t>());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1100" i="1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    try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        return </a:t>
            </a:r>
            <a:r>
              <a:rPr lang="en-US" altLang="zh-CN" sz="1100" i="1" dirty="0" err="1"/>
              <a:t>post.getResponseBodyAsString</a:t>
            </a:r>
            <a:r>
              <a:rPr lang="en-US" altLang="zh-CN" sz="1100" i="1" dirty="0"/>
              <a:t>().equals("ok");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    } catch (</a:t>
            </a:r>
            <a:r>
              <a:rPr lang="en-US" altLang="zh-CN" sz="1100" i="1" dirty="0" err="1"/>
              <a:t>IOException</a:t>
            </a:r>
            <a:r>
              <a:rPr lang="en-US" altLang="zh-CN" sz="1100" i="1" dirty="0"/>
              <a:t> e)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        throw new </a:t>
            </a:r>
            <a:r>
              <a:rPr lang="en-US" altLang="zh-CN" sz="1100" i="1" dirty="0" err="1"/>
              <a:t>ICRClientException</a:t>
            </a:r>
            <a:r>
              <a:rPr lang="en-US" altLang="zh-CN" sz="1100" i="1" dirty="0"/>
              <a:t>(</a:t>
            </a:r>
            <a:r>
              <a:rPr lang="en-US" altLang="zh-CN" sz="1100" i="1" dirty="0" err="1"/>
              <a:t>e.getMessage</a:t>
            </a:r>
            <a:r>
              <a:rPr lang="en-US" altLang="zh-CN" sz="1100" i="1" dirty="0"/>
              <a:t>(), e);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  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}</a:t>
            </a:r>
            <a:endParaRPr lang="en-US" altLang="zh-CN" sz="1100" dirty="0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433435" y="2227081"/>
            <a:ext cx="185336" cy="696150"/>
          </a:xfrm>
          <a:prstGeom prst="rightArrow">
            <a:avLst>
              <a:gd name="adj1" fmla="val 50000"/>
              <a:gd name="adj2" fmla="val 4257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40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本地变量始终不为</a:t>
            </a:r>
            <a:r>
              <a:rPr lang="en-US" altLang="zh-CN" dirty="0"/>
              <a:t>null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528" y="1444633"/>
            <a:ext cx="4057369" cy="3660321"/>
          </a:xfr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public </a:t>
            </a:r>
            <a:r>
              <a:rPr lang="en-US" altLang="zh-CN" sz="1100" dirty="0" err="1"/>
              <a:t>boolean</a:t>
            </a:r>
            <a:r>
              <a:rPr lang="en-US" altLang="zh-CN" sz="1100" dirty="0"/>
              <a:t> </a:t>
            </a:r>
            <a:r>
              <a:rPr lang="en-US" altLang="zh-CN" sz="1100" dirty="0" err="1"/>
              <a:t>uploadToICR</a:t>
            </a:r>
            <a:r>
              <a:rPr lang="en-US" altLang="zh-CN" sz="1100" dirty="0"/>
              <a:t>(String username, String password, </a:t>
            </a:r>
            <a:r>
              <a:rPr lang="en-US" altLang="zh-CN" sz="1100" dirty="0" err="1"/>
              <a:t>ICRUploadDTO</a:t>
            </a:r>
            <a:r>
              <a:rPr lang="en-US" altLang="zh-CN" sz="1100" dirty="0"/>
              <a:t> </a:t>
            </a:r>
            <a:r>
              <a:rPr lang="en-US" altLang="zh-CN" sz="1100" dirty="0" err="1"/>
              <a:t>udto</a:t>
            </a:r>
            <a:r>
              <a:rPr lang="en-US" altLang="zh-CN" sz="1100" dirty="0"/>
              <a:t>) throws </a:t>
            </a:r>
            <a:r>
              <a:rPr lang="en-US" altLang="zh-CN" sz="1100" dirty="0" err="1"/>
              <a:t>ICRClientException</a:t>
            </a:r>
            <a:r>
              <a:rPr lang="en-US" altLang="zh-CN" sz="1100" dirty="0"/>
              <a:t>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</a:t>
            </a:r>
            <a:r>
              <a:rPr lang="en-US" altLang="zh-CN" sz="1100" dirty="0" err="1"/>
              <a:t>HttpClient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httpClient</a:t>
            </a:r>
            <a:r>
              <a:rPr lang="en-US" altLang="zh-CN" sz="1100" dirty="0"/>
              <a:t> = null;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</a:t>
            </a:r>
            <a:r>
              <a:rPr lang="en-US" altLang="zh-CN" sz="1100" dirty="0" err="1"/>
              <a:t>PostMethod</a:t>
            </a:r>
            <a:r>
              <a:rPr lang="en-US" altLang="zh-CN" sz="1100" dirty="0"/>
              <a:t> post = null;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</a:t>
            </a:r>
            <a:r>
              <a:rPr lang="en-US" altLang="zh-CN" sz="1100" dirty="0" err="1"/>
              <a:t>httpClient</a:t>
            </a:r>
            <a:r>
              <a:rPr lang="en-US" altLang="zh-CN" sz="1100" dirty="0"/>
              <a:t> = new </a:t>
            </a:r>
            <a:r>
              <a:rPr lang="en-US" altLang="zh-CN" sz="1100" dirty="0" err="1"/>
              <a:t>HttpClient</a:t>
            </a:r>
            <a:r>
              <a:rPr lang="en-US" altLang="zh-CN" sz="1100" dirty="0"/>
              <a:t>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//some code here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…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} finally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if (post != null)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  </a:t>
            </a:r>
            <a:r>
              <a:rPr lang="en-US" altLang="zh-CN" sz="1100" dirty="0" err="1"/>
              <a:t>post.releaseConnection</a:t>
            </a:r>
            <a:r>
              <a:rPr lang="en-US" altLang="zh-CN" sz="1100" dirty="0"/>
              <a:t>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if (</a:t>
            </a:r>
            <a:r>
              <a:rPr lang="en-US" altLang="zh-CN" sz="1100" dirty="0" err="1"/>
              <a:t>httpClient</a:t>
            </a:r>
            <a:r>
              <a:rPr lang="en-US" altLang="zh-CN" sz="1100" dirty="0"/>
              <a:t> != null) {          </a:t>
            </a:r>
            <a:r>
              <a:rPr lang="en-US" altLang="zh-CN" sz="1100" dirty="0" err="1"/>
              <a:t>httpClient.getHttpConnectionManager</a:t>
            </a:r>
            <a:r>
              <a:rPr lang="en-US" altLang="zh-CN" sz="1100" dirty="0"/>
              <a:t>().</a:t>
            </a:r>
            <a:r>
              <a:rPr lang="en-US" altLang="zh-CN" sz="1100" dirty="0" err="1"/>
              <a:t>closeIdleConnections</a:t>
            </a:r>
            <a:r>
              <a:rPr lang="en-US" altLang="zh-CN" sz="1100" dirty="0"/>
              <a:t>(0);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}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4927042" y="1444633"/>
            <a:ext cx="3822470" cy="3660321"/>
          </a:xfrm>
          <a:prstGeom prst="rect">
            <a:avLst/>
          </a:prstGeo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 vert="horz" lIns="91424" tIns="45712" rIns="91424" bIns="4571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public </a:t>
            </a:r>
            <a:r>
              <a:rPr lang="en-US" altLang="zh-CN" sz="1100" dirty="0" err="1"/>
              <a:t>boolean</a:t>
            </a:r>
            <a:r>
              <a:rPr lang="en-US" altLang="zh-CN" sz="1100" dirty="0"/>
              <a:t> </a:t>
            </a:r>
            <a:r>
              <a:rPr lang="en-US" altLang="zh-CN" sz="1100" dirty="0" err="1"/>
              <a:t>uploadToICR</a:t>
            </a:r>
            <a:r>
              <a:rPr lang="en-US" altLang="zh-CN" sz="1100" dirty="0"/>
              <a:t>(String username, String password, </a:t>
            </a:r>
            <a:r>
              <a:rPr lang="en-US" altLang="zh-CN" sz="1100" dirty="0" err="1"/>
              <a:t>ICRUploadDTO</a:t>
            </a:r>
            <a:r>
              <a:rPr lang="en-US" altLang="zh-CN" sz="1100" dirty="0"/>
              <a:t> </a:t>
            </a:r>
            <a:r>
              <a:rPr lang="en-US" altLang="zh-CN" sz="1100" dirty="0" err="1"/>
              <a:t>udto</a:t>
            </a:r>
            <a:r>
              <a:rPr lang="en-US" altLang="zh-CN" sz="1100" dirty="0"/>
              <a:t>) throws </a:t>
            </a:r>
            <a:r>
              <a:rPr lang="en-US" altLang="zh-CN" sz="1100" dirty="0" err="1"/>
              <a:t>ICRClientException</a:t>
            </a:r>
            <a:r>
              <a:rPr lang="en-US" altLang="zh-CN" sz="1100" dirty="0"/>
              <a:t>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</a:t>
            </a:r>
            <a:r>
              <a:rPr lang="en-US" altLang="zh-CN" sz="1100" dirty="0" err="1"/>
              <a:t>HttpClient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httpClient</a:t>
            </a:r>
            <a:r>
              <a:rPr lang="en-US" altLang="zh-CN" sz="1100" dirty="0"/>
              <a:t> = new </a:t>
            </a:r>
            <a:r>
              <a:rPr lang="en-US" altLang="zh-CN" sz="1100" dirty="0" err="1"/>
              <a:t>HttpClient</a:t>
            </a:r>
            <a:r>
              <a:rPr lang="en-US" altLang="zh-CN" sz="1100" dirty="0"/>
              <a:t>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</a:t>
            </a:r>
            <a:r>
              <a:rPr lang="en-US" altLang="zh-CN" sz="1100" dirty="0" err="1"/>
              <a:t>PostMethod</a:t>
            </a:r>
            <a:r>
              <a:rPr lang="en-US" altLang="zh-CN" sz="1100" dirty="0"/>
              <a:t> post = null;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//some code here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…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} finally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if (post != null)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  </a:t>
            </a:r>
            <a:r>
              <a:rPr lang="en-US" altLang="zh-CN" sz="1100" dirty="0" err="1"/>
              <a:t>post.releaseConnection</a:t>
            </a:r>
            <a:r>
              <a:rPr lang="en-US" altLang="zh-CN" sz="1100" dirty="0"/>
              <a:t>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}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433435" y="2227081"/>
            <a:ext cx="185336" cy="696150"/>
          </a:xfrm>
          <a:prstGeom prst="rightArrow">
            <a:avLst>
              <a:gd name="adj1" fmla="val 50000"/>
              <a:gd name="adj2" fmla="val 4257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4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4247" y="229063"/>
            <a:ext cx="8435279" cy="62366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读取</a:t>
            </a:r>
            <a:r>
              <a:rPr lang="en-US" altLang="zh-CN" dirty="0"/>
              <a:t>IO</a:t>
            </a:r>
            <a:r>
              <a:rPr lang="zh-CN" altLang="en-US" dirty="0"/>
              <a:t>流的方法，为什么要自己实现？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528" y="1444633"/>
            <a:ext cx="4057369" cy="3660321"/>
          </a:xfr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private byte[] </a:t>
            </a:r>
            <a:r>
              <a:rPr lang="en-US" altLang="zh-CN" sz="1100" dirty="0" err="1"/>
              <a:t>readData</a:t>
            </a:r>
            <a:r>
              <a:rPr lang="en-US" altLang="zh-CN" sz="1100" dirty="0"/>
              <a:t>(</a:t>
            </a:r>
            <a:r>
              <a:rPr lang="en-US" altLang="zh-CN" sz="1100" dirty="0" err="1"/>
              <a:t>InputStream</a:t>
            </a:r>
            <a:r>
              <a:rPr lang="en-US" altLang="zh-CN" sz="1100" dirty="0"/>
              <a:t> ins) throws </a:t>
            </a:r>
            <a:r>
              <a:rPr lang="en-US" altLang="zh-CN" sz="1100" dirty="0" err="1"/>
              <a:t>IOException</a:t>
            </a:r>
            <a:r>
              <a:rPr lang="en-US" altLang="zh-CN" sz="1100" dirty="0"/>
              <a:t>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byte[] </a:t>
            </a:r>
            <a:r>
              <a:rPr lang="en-US" altLang="zh-CN" sz="1100" dirty="0" err="1"/>
              <a:t>buf</a:t>
            </a:r>
            <a:r>
              <a:rPr lang="en-US" altLang="zh-CN" sz="1100" dirty="0"/>
              <a:t> = new byte[2048];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</a:t>
            </a:r>
            <a:r>
              <a:rPr lang="en-US" altLang="zh-CN" sz="1100" dirty="0" err="1"/>
              <a:t>int</a:t>
            </a:r>
            <a:r>
              <a:rPr lang="en-US" altLang="zh-CN" sz="1100" dirty="0"/>
              <a:t> count = 0;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</a:t>
            </a:r>
            <a:r>
              <a:rPr lang="en-US" altLang="zh-CN" sz="1100" dirty="0" err="1"/>
              <a:t>int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len</a:t>
            </a:r>
            <a:r>
              <a:rPr lang="en-US" altLang="zh-CN" sz="1100" dirty="0"/>
              <a:t> = 0;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byte data[] = new byte[2048];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byte[] result = null;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try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while ((</a:t>
            </a:r>
            <a:r>
              <a:rPr lang="en-US" altLang="zh-CN" sz="1100" dirty="0" err="1"/>
              <a:t>len</a:t>
            </a:r>
            <a:r>
              <a:rPr lang="en-US" altLang="zh-CN" sz="1100" dirty="0"/>
              <a:t> = </a:t>
            </a:r>
            <a:r>
              <a:rPr lang="en-US" altLang="zh-CN" sz="1100" dirty="0" err="1"/>
              <a:t>ins.read</a:t>
            </a:r>
            <a:r>
              <a:rPr lang="en-US" altLang="zh-CN" sz="1100" dirty="0"/>
              <a:t>(data, 0, 2048)) != -1)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    </a:t>
            </a:r>
            <a:r>
              <a:rPr lang="en-US" altLang="zh-CN" sz="1100" dirty="0" err="1"/>
              <a:t>int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newcount</a:t>
            </a:r>
            <a:r>
              <a:rPr lang="en-US" altLang="zh-CN" sz="1100" dirty="0"/>
              <a:t> = count + </a:t>
            </a:r>
            <a:r>
              <a:rPr lang="en-US" altLang="zh-CN" sz="1100" dirty="0" err="1"/>
              <a:t>len</a:t>
            </a:r>
            <a:r>
              <a:rPr lang="en-US" altLang="zh-CN" sz="11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    if (</a:t>
            </a:r>
            <a:r>
              <a:rPr lang="en-US" altLang="zh-CN" sz="1100" dirty="0" err="1"/>
              <a:t>newcount</a:t>
            </a:r>
            <a:r>
              <a:rPr lang="en-US" altLang="zh-CN" sz="1100" dirty="0"/>
              <a:t> &gt; </a:t>
            </a:r>
            <a:r>
              <a:rPr lang="en-US" altLang="zh-CN" sz="1100" dirty="0" err="1"/>
              <a:t>buf.length</a:t>
            </a:r>
            <a:r>
              <a:rPr lang="en-US" altLang="zh-CN" sz="1100" dirty="0"/>
              <a:t>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        byte </a:t>
            </a:r>
            <a:r>
              <a:rPr lang="en-US" altLang="zh-CN" sz="1100" dirty="0" err="1"/>
              <a:t>newbuf</a:t>
            </a:r>
            <a:r>
              <a:rPr lang="en-US" altLang="zh-CN" sz="1100" dirty="0"/>
              <a:t>[] = new byte[Math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                .max(</a:t>
            </a:r>
            <a:r>
              <a:rPr lang="en-US" altLang="zh-CN" sz="1100" dirty="0" err="1"/>
              <a:t>buf.length</a:t>
            </a:r>
            <a:r>
              <a:rPr lang="en-US" altLang="zh-CN" sz="1100" dirty="0"/>
              <a:t> &lt;&lt; 1, </a:t>
            </a:r>
            <a:r>
              <a:rPr lang="en-US" altLang="zh-CN" sz="1100" dirty="0" err="1"/>
              <a:t>newcount</a:t>
            </a:r>
            <a:r>
              <a:rPr lang="en-US" altLang="zh-CN" sz="1100" dirty="0"/>
              <a:t>)];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        </a:t>
            </a:r>
            <a:r>
              <a:rPr lang="en-US" altLang="zh-CN" sz="1100" dirty="0" err="1"/>
              <a:t>System.arraycopy</a:t>
            </a:r>
            <a:r>
              <a:rPr lang="en-US" altLang="zh-CN" sz="1100" dirty="0"/>
              <a:t>(</a:t>
            </a:r>
            <a:r>
              <a:rPr lang="en-US" altLang="zh-CN" sz="1100" dirty="0" err="1"/>
              <a:t>buf</a:t>
            </a:r>
            <a:r>
              <a:rPr lang="en-US" altLang="zh-CN" sz="1100" dirty="0"/>
              <a:t>, 0, </a:t>
            </a:r>
            <a:r>
              <a:rPr lang="en-US" altLang="zh-CN" sz="1100" dirty="0" err="1"/>
              <a:t>newbuf</a:t>
            </a:r>
            <a:r>
              <a:rPr lang="en-US" altLang="zh-CN" sz="1100" dirty="0"/>
              <a:t>, 0, count);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        </a:t>
            </a:r>
            <a:r>
              <a:rPr lang="en-US" altLang="zh-CN" sz="1100" dirty="0" err="1"/>
              <a:t>buf</a:t>
            </a:r>
            <a:r>
              <a:rPr lang="en-US" altLang="zh-CN" sz="1100" dirty="0"/>
              <a:t> = </a:t>
            </a:r>
            <a:r>
              <a:rPr lang="en-US" altLang="zh-CN" sz="1100" dirty="0" err="1"/>
              <a:t>newbuf</a:t>
            </a:r>
            <a:r>
              <a:rPr lang="en-US" altLang="zh-CN" sz="11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  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    </a:t>
            </a:r>
            <a:r>
              <a:rPr lang="en-US" altLang="zh-CN" sz="1100" dirty="0" err="1"/>
              <a:t>System.arraycopy</a:t>
            </a:r>
            <a:r>
              <a:rPr lang="en-US" altLang="zh-CN" sz="1100" dirty="0"/>
              <a:t>(data, 0, </a:t>
            </a:r>
            <a:r>
              <a:rPr lang="en-US" altLang="zh-CN" sz="1100" dirty="0" err="1"/>
              <a:t>buf</a:t>
            </a:r>
            <a:r>
              <a:rPr lang="en-US" altLang="zh-CN" sz="1100" dirty="0"/>
              <a:t>, count, </a:t>
            </a:r>
            <a:r>
              <a:rPr lang="en-US" altLang="zh-CN" sz="1100" dirty="0" err="1"/>
              <a:t>len</a:t>
            </a:r>
            <a:r>
              <a:rPr lang="en-US" altLang="zh-CN" sz="1100" dirty="0"/>
              <a:t>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    count = </a:t>
            </a:r>
            <a:r>
              <a:rPr lang="en-US" altLang="zh-CN" sz="1100" dirty="0" err="1"/>
              <a:t>newcount</a:t>
            </a:r>
            <a:r>
              <a:rPr lang="en-US" altLang="zh-CN" sz="11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result = new byte[count];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</a:t>
            </a:r>
            <a:r>
              <a:rPr lang="en-US" altLang="zh-CN" sz="1100" dirty="0" err="1"/>
              <a:t>System.arraycopy</a:t>
            </a:r>
            <a:r>
              <a:rPr lang="en-US" altLang="zh-CN" sz="1100" dirty="0"/>
              <a:t>(</a:t>
            </a:r>
            <a:r>
              <a:rPr lang="en-US" altLang="zh-CN" sz="1100" dirty="0" err="1"/>
              <a:t>buf</a:t>
            </a:r>
            <a:r>
              <a:rPr lang="en-US" altLang="zh-CN" sz="1100" dirty="0"/>
              <a:t>, 0, result, 0, count);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11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} finally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    </a:t>
            </a:r>
            <a:r>
              <a:rPr lang="en-US" altLang="zh-CN" sz="1100" dirty="0" err="1"/>
              <a:t>ins.close</a:t>
            </a:r>
            <a:r>
              <a:rPr lang="en-US" altLang="zh-CN" sz="1100" dirty="0"/>
              <a:t>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    return result;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100" dirty="0"/>
              <a:t>}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4927042" y="1444633"/>
            <a:ext cx="3822470" cy="3660321"/>
          </a:xfrm>
          <a:prstGeom prst="rect">
            <a:avLst/>
          </a:prstGeom>
          <a:solidFill>
            <a:schemeClr val="accent1"/>
          </a:solidFill>
          <a:ln cap="flat" algn="ctr">
            <a:solidFill>
              <a:schemeClr val="accent1"/>
            </a:solidFill>
            <a:miter lim="800000"/>
            <a:headEnd/>
            <a:tailEnd/>
          </a:ln>
        </p:spPr>
        <p:txBody>
          <a:bodyPr vert="horz" lIns="91424" tIns="45712" rIns="91424" bIns="4571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100" i="1" dirty="0"/>
              <a:t>//</a:t>
            </a:r>
            <a:r>
              <a:rPr lang="zh-CN" altLang="en-US" sz="1100" i="1" dirty="0"/>
              <a:t>使用</a:t>
            </a:r>
            <a:r>
              <a:rPr lang="en-US" altLang="zh-CN" sz="1100" i="1" dirty="0"/>
              <a:t>apache </a:t>
            </a:r>
            <a:r>
              <a:rPr lang="en-US" altLang="zh-CN" sz="1100" i="1" dirty="0" err="1"/>
              <a:t>io</a:t>
            </a:r>
            <a:r>
              <a:rPr lang="en-US" altLang="zh-CN" sz="1100" i="1" dirty="0"/>
              <a:t> API</a:t>
            </a:r>
            <a:r>
              <a:rPr lang="zh-CN" altLang="en-US" sz="1100" i="1" dirty="0"/>
              <a:t>的实现：</a:t>
            </a:r>
            <a:r>
              <a:rPr lang="zh-CN" altLang="en-US" sz="1100" dirty="0"/>
              <a:t> </a:t>
            </a:r>
            <a:r>
              <a:rPr lang="en-US" altLang="zh-CN" sz="1100" dirty="0"/>
              <a:t>byte</a:t>
            </a:r>
            <a:r>
              <a:rPr lang="en-US" altLang="zh-CN" sz="1100" b="1" dirty="0"/>
              <a:t>[]</a:t>
            </a:r>
            <a:r>
              <a:rPr lang="en-US" altLang="zh-CN" sz="1100" dirty="0"/>
              <a:t> bytes </a:t>
            </a:r>
            <a:r>
              <a:rPr lang="en-US" altLang="zh-CN" sz="1100" b="1" dirty="0"/>
              <a:t>=</a:t>
            </a:r>
            <a:r>
              <a:rPr lang="en-US" altLang="zh-CN" sz="1100" dirty="0"/>
              <a:t> </a:t>
            </a:r>
            <a:r>
              <a:rPr lang="en-US" altLang="zh-CN" sz="1100" dirty="0" err="1"/>
              <a:t>IOUtils</a:t>
            </a:r>
            <a:r>
              <a:rPr lang="en-US" altLang="zh-CN" sz="1100" b="1" dirty="0" err="1"/>
              <a:t>.</a:t>
            </a:r>
            <a:r>
              <a:rPr lang="en-US" altLang="zh-CN" sz="1100" dirty="0" err="1"/>
              <a:t>toByteArray</a:t>
            </a:r>
            <a:r>
              <a:rPr lang="en-US" altLang="zh-CN" sz="1100" b="1" dirty="0"/>
              <a:t>(</a:t>
            </a:r>
            <a:r>
              <a:rPr lang="en-US" altLang="zh-CN" sz="1100" dirty="0" err="1"/>
              <a:t>inputStream</a:t>
            </a:r>
            <a:r>
              <a:rPr lang="en-US" altLang="zh-CN" sz="1100" b="1" dirty="0"/>
              <a:t>);</a:t>
            </a:r>
            <a:r>
              <a:rPr lang="en-US" altLang="zh-CN" sz="1100" dirty="0"/>
              <a:t> </a:t>
            </a:r>
            <a:r>
              <a:rPr lang="en-US" altLang="zh-CN" sz="1100" i="1" dirty="0"/>
              <a:t>//</a:t>
            </a:r>
            <a:r>
              <a:rPr lang="zh-CN" altLang="en-US" sz="1100" i="1" dirty="0"/>
              <a:t>使用</a:t>
            </a:r>
            <a:r>
              <a:rPr lang="en-US" altLang="zh-CN" sz="1100" i="1" dirty="0"/>
              <a:t>guava API</a:t>
            </a:r>
            <a:r>
              <a:rPr lang="zh-CN" altLang="en-US" sz="1100" i="1" dirty="0"/>
              <a:t>的实现：</a:t>
            </a:r>
            <a:r>
              <a:rPr lang="zh-CN" altLang="en-US" sz="1100" dirty="0"/>
              <a:t> </a:t>
            </a:r>
            <a:r>
              <a:rPr lang="en-US" altLang="zh-CN" sz="1100" dirty="0"/>
              <a:t>byte</a:t>
            </a:r>
            <a:r>
              <a:rPr lang="en-US" altLang="zh-CN" sz="1100" b="1" dirty="0"/>
              <a:t>[]</a:t>
            </a:r>
            <a:r>
              <a:rPr lang="en-US" altLang="zh-CN" sz="1100" dirty="0"/>
              <a:t> bytes1 </a:t>
            </a:r>
            <a:r>
              <a:rPr lang="en-US" altLang="zh-CN" sz="1100" b="1" dirty="0"/>
              <a:t>=</a:t>
            </a:r>
            <a:r>
              <a:rPr lang="en-US" altLang="zh-CN" sz="1100" dirty="0"/>
              <a:t> </a:t>
            </a:r>
            <a:r>
              <a:rPr lang="en-US" altLang="zh-CN" sz="1100" dirty="0" err="1"/>
              <a:t>ByteStreams</a:t>
            </a:r>
            <a:r>
              <a:rPr lang="en-US" altLang="zh-CN" sz="1100" b="1" dirty="0" err="1"/>
              <a:t>.</a:t>
            </a:r>
            <a:r>
              <a:rPr lang="en-US" altLang="zh-CN" sz="1100" dirty="0" err="1"/>
              <a:t>toByteArray</a:t>
            </a:r>
            <a:r>
              <a:rPr lang="en-US" altLang="zh-CN" sz="1100" b="1" dirty="0"/>
              <a:t>(</a:t>
            </a:r>
            <a:r>
              <a:rPr lang="en-US" altLang="zh-CN" sz="1100" dirty="0" err="1"/>
              <a:t>inputStream</a:t>
            </a:r>
            <a:r>
              <a:rPr lang="en-US" altLang="zh-CN" sz="1100" b="1" dirty="0"/>
              <a:t>);</a:t>
            </a:r>
            <a:endParaRPr lang="en-US" altLang="zh-CN" sz="1100" dirty="0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433435" y="2227081"/>
            <a:ext cx="185336" cy="696150"/>
          </a:xfrm>
          <a:prstGeom prst="rightArrow">
            <a:avLst>
              <a:gd name="adj1" fmla="val 50000"/>
              <a:gd name="adj2" fmla="val 4257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72738" tIns="36369" rIns="72738" bIns="36369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01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49189"/>
            <a:ext cx="8065274" cy="288032"/>
          </a:xfrm>
        </p:spPr>
        <p:txBody>
          <a:bodyPr>
            <a:noAutofit/>
          </a:bodyPr>
          <a:lstStyle/>
          <a:p>
            <a:r>
              <a:rPr lang="zh-CN" altLang="en-US" sz="1800" dirty="0"/>
              <a:t>持续重构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11560" y="193208"/>
            <a:ext cx="7262706" cy="587895"/>
          </a:xfrm>
        </p:spPr>
        <p:txBody>
          <a:bodyPr>
            <a:normAutofit fontScale="32500" lnSpcReduction="20000"/>
          </a:bodyPr>
          <a:lstStyle/>
          <a:p>
            <a:r>
              <a:rPr lang="zh-CN" altLang="en-US" b="1" dirty="0"/>
              <a:t>重构</a:t>
            </a:r>
            <a:r>
              <a:rPr lang="en-US" altLang="zh-CN" b="1" dirty="0"/>
              <a:t>……</a:t>
            </a:r>
            <a:r>
              <a:rPr lang="zh-CN" altLang="en-US" b="1" dirty="0"/>
              <a:t>要尽早且要经常</a:t>
            </a:r>
            <a:r>
              <a:rPr lang="zh-CN" altLang="en-US" b="1" dirty="0" smtClean="0"/>
              <a:t>进行</a:t>
            </a:r>
            <a:endParaRPr lang="en-US" altLang="zh-CN" b="1" dirty="0" smtClean="0"/>
          </a:p>
          <a:p>
            <a:r>
              <a:rPr lang="zh-CN" altLang="en-US" i="1" dirty="0"/>
              <a:t>太多导入</a:t>
            </a:r>
            <a:r>
              <a:rPr lang="zh-CN" altLang="en-US" dirty="0"/>
              <a:t>表明一个类过多地依赖于其他的类。您会注意到，由于一个类与很多其他的类耦合得太紧密，修改这个类会导致必须对很多其他的类进行修改，这时就说明这个类存在这种代码味道了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6396836"/>
              </p:ext>
            </p:extLst>
          </p:nvPr>
        </p:nvGraphicFramePr>
        <p:xfrm>
          <a:off x="107504" y="625254"/>
          <a:ext cx="9036496" cy="5589798"/>
        </p:xfrm>
        <a:graphic>
          <a:graphicData uri="http://schemas.openxmlformats.org/drawingml/2006/table">
            <a:tbl>
              <a:tblPr/>
              <a:tblGrid>
                <a:gridCol w="2016224"/>
                <a:gridCol w="2376264"/>
                <a:gridCol w="4644008"/>
              </a:tblGrid>
              <a:tr h="29285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300" dirty="0">
                          <a:effectLst/>
                          <a:latin typeface="arial"/>
                        </a:rPr>
                        <a:t>味道</a:t>
                      </a: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300" dirty="0">
                          <a:effectLst/>
                          <a:latin typeface="arial"/>
                        </a:rPr>
                        <a:t>工具</a:t>
                      </a: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300" dirty="0">
                          <a:effectLst/>
                          <a:latin typeface="arial"/>
                        </a:rPr>
                        <a:t>重构</a:t>
                      </a: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C"/>
                    </a:solidFill>
                  </a:tcPr>
                </a:tc>
              </a:tr>
              <a:tr h="648453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条件复杂度</a:t>
                      </a:r>
                      <a:endParaRPr lang="zh-CN" altLang="en-US" sz="1300" dirty="0">
                        <a:effectLst/>
                        <a:latin typeface="arial"/>
                      </a:endParaRP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CheckStyle</a:t>
                      </a: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JavaNCSS</a:t>
                      </a:r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以及 </a:t>
                      </a:r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PMD</a:t>
                      </a:r>
                      <a:endParaRPr lang="en-US" sz="1300" dirty="0">
                        <a:effectLst/>
                        <a:latin typeface="arial"/>
                      </a:endParaRP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Replace Conditional with Polymorphism</a:t>
                      </a: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Extract Method</a:t>
                      </a:r>
                      <a:endParaRPr lang="en-US" sz="1300" dirty="0">
                        <a:effectLst/>
                        <a:latin typeface="arial"/>
                      </a:endParaRP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07253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长方法（大类）</a:t>
                      </a:r>
                      <a:endParaRPr lang="zh-CN" altLang="en-US" sz="1300" dirty="0">
                        <a:effectLst/>
                        <a:latin typeface="arial"/>
                      </a:endParaRP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300" dirty="0">
                        <a:effectLst/>
                        <a:latin typeface="arial"/>
                      </a:endParaRP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Extract Method</a:t>
                      </a: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Replace Temp with Query</a:t>
                      </a: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Introduce Parameter Object</a:t>
                      </a: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Preserve Whole Object</a:t>
                      </a: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Replace Method with Method Object</a:t>
                      </a:r>
                      <a:endParaRPr lang="en-US" sz="1300" dirty="0">
                        <a:effectLst/>
                        <a:latin typeface="arial"/>
                      </a:endParaRP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27853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重复代码</a:t>
                      </a:r>
                      <a:endParaRPr lang="zh-CN" altLang="en-US" sz="1300" dirty="0">
                        <a:effectLst/>
                        <a:latin typeface="arial"/>
                      </a:endParaRP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CheckStyle</a:t>
                      </a: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PMD</a:t>
                      </a:r>
                      <a:endParaRPr lang="en-US" sz="1300" dirty="0">
                        <a:effectLst/>
                        <a:latin typeface="arial"/>
                      </a:endParaRP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Extract Method</a:t>
                      </a: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Pull Up Method</a:t>
                      </a: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 Template Method</a:t>
                      </a: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Substitute Algorithm</a:t>
                      </a:r>
                      <a:endParaRPr lang="en-US" sz="1300" dirty="0">
                        <a:effectLst/>
                        <a:latin typeface="arial"/>
                      </a:endParaRP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9053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太多导入</a:t>
                      </a:r>
                      <a:endParaRPr lang="zh-CN" altLang="en-US" sz="1300" dirty="0">
                        <a:effectLst/>
                        <a:latin typeface="arial"/>
                      </a:endParaRP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CheckStyle</a:t>
                      </a:r>
                      <a:endParaRPr lang="en-US" sz="1300" dirty="0">
                        <a:effectLst/>
                        <a:latin typeface="arial"/>
                      </a:endParaRP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Move Method</a:t>
                      </a:r>
                      <a:r>
                        <a:rPr lang="zh-CN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Extract Class</a:t>
                      </a:r>
                      <a:endParaRPr lang="en-US" sz="1300" dirty="0">
                        <a:effectLst/>
                        <a:latin typeface="arial"/>
                      </a:endParaRP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853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 dirty="0">
                          <a:effectLst/>
                          <a:latin typeface="arial"/>
                        </a:rPr>
                        <a:t>死代码</a:t>
                      </a: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  <a:latin typeface="arial"/>
                        </a:rPr>
                        <a:t>PMD</a:t>
                      </a: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  <a:latin typeface="arial"/>
                        </a:rPr>
                        <a:t>Remove Code</a:t>
                      </a: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853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effectLst/>
                          <a:latin typeface="arial"/>
                        </a:rPr>
                        <a:t>临时字段</a:t>
                      </a: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  <a:latin typeface="arial"/>
                        </a:rPr>
                        <a:t>PMD</a:t>
                      </a: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  <a:latin typeface="arial"/>
                        </a:rPr>
                        <a:t>Inline Temp</a:t>
                      </a: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9253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>
                          <a:effectLst/>
                          <a:latin typeface="arial"/>
                        </a:rPr>
                        <a:t>不一致 </a:t>
                      </a:r>
                      <a:r>
                        <a:rPr lang="en-US" altLang="zh-CN" sz="1300">
                          <a:effectLst/>
                          <a:latin typeface="arial"/>
                        </a:rPr>
                        <a:t>/ </a:t>
                      </a:r>
                      <a:r>
                        <a:rPr lang="zh-CN" altLang="en-US" sz="1300">
                          <a:effectLst/>
                          <a:latin typeface="arial"/>
                        </a:rPr>
                        <a:t>拘谨（</a:t>
                      </a:r>
                      <a:r>
                        <a:rPr lang="en-US" sz="1300">
                          <a:effectLst/>
                          <a:latin typeface="arial"/>
                        </a:rPr>
                        <a:t>uncommunicative）</a:t>
                      </a:r>
                      <a:r>
                        <a:rPr lang="zh-CN" altLang="en-US" sz="1300">
                          <a:effectLst/>
                          <a:latin typeface="arial"/>
                        </a:rPr>
                        <a:t>的名称</a:t>
                      </a: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  <a:latin typeface="arial"/>
                        </a:rPr>
                        <a:t>CheckStyle、PMD</a:t>
                      </a: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  <a:latin typeface="arial"/>
                        </a:rPr>
                        <a:t>Rename Method、Rename Field</a:t>
                      </a: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59374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300" dirty="0">
                          <a:effectLst/>
                          <a:latin typeface="arial"/>
                        </a:rPr>
                        <a:t>长参数列表</a:t>
                      </a: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  <a:latin typeface="arial"/>
                        </a:rPr>
                        <a:t>PMD</a:t>
                      </a: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  <a:latin typeface="arial"/>
                        </a:rPr>
                        <a:t>Replace Parameter with </a:t>
                      </a:r>
                      <a:r>
                        <a:rPr lang="en-US" sz="1300" dirty="0" err="1">
                          <a:effectLst/>
                          <a:latin typeface="arial"/>
                        </a:rPr>
                        <a:t>Method、Preserve</a:t>
                      </a:r>
                      <a:r>
                        <a:rPr lang="en-US" sz="1300" dirty="0">
                          <a:effectLst/>
                          <a:latin typeface="arial"/>
                        </a:rPr>
                        <a:t> Whole </a:t>
                      </a:r>
                      <a:r>
                        <a:rPr lang="en-US" sz="1300" dirty="0" err="1">
                          <a:effectLst/>
                          <a:latin typeface="arial"/>
                        </a:rPr>
                        <a:t>Object、Introduce</a:t>
                      </a:r>
                      <a:r>
                        <a:rPr lang="en-US" sz="1300" dirty="0">
                          <a:effectLst/>
                          <a:latin typeface="arial"/>
                        </a:rPr>
                        <a:t> Parameter Object</a:t>
                      </a:r>
                    </a:p>
                  </a:txBody>
                  <a:tcPr marL="28017" marR="28017" marT="44827" marB="44827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01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6" name="Text Box 4"/>
          <p:cNvSpPr txBox="1">
            <a:spLocks noChangeArrowheads="1"/>
          </p:cNvSpPr>
          <p:nvPr/>
        </p:nvSpPr>
        <p:spPr bwMode="auto">
          <a:xfrm>
            <a:off x="2699545" y="1345333"/>
            <a:ext cx="3779838" cy="539750"/>
          </a:xfrm>
          <a:prstGeom prst="rect">
            <a:avLst/>
          </a:prstGeom>
          <a:gradFill rotWithShape="1">
            <a:gsLst>
              <a:gs pos="0">
                <a:srgbClr val="FFFF66">
                  <a:alpha val="60001"/>
                </a:srgbClr>
              </a:gs>
              <a:gs pos="100000">
                <a:srgbClr val="FFCC00"/>
              </a:gs>
            </a:gsLst>
            <a:lin ang="2700000" scaled="1"/>
          </a:gradFill>
          <a:ln w="19050" algn="ctr">
            <a:solidFill>
              <a:srgbClr val="FF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24" tIns="45712" rIns="91424" bIns="45712" anchor="ctr"/>
          <a:lstStyle>
            <a:defPPr>
              <a:defRPr lang="zh-CN"/>
            </a:defPPr>
            <a:lvl1pPr marL="266700" indent="-266700" algn="just" fontAlgn="ctr">
              <a:lnSpc>
                <a:spcPct val="150000"/>
              </a:lnSpc>
              <a:buClr>
                <a:srgbClr val="FF0000"/>
              </a:buClr>
              <a:buFont typeface="Wingdings" pitchFamily="2" charset="2"/>
              <a:buNone/>
              <a:defRPr sz="2400" b="0">
                <a:solidFill>
                  <a:schemeClr val="tx1"/>
                </a:solidFill>
                <a:latin typeface="隶书" pitchFamily="49" charset="-122"/>
                <a:ea typeface="隶书" pitchFamily="49" charset="-122"/>
                <a:cs typeface="Times New Roman" pitchFamily="18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dirty="0"/>
              <a:t>McCabe</a:t>
            </a:r>
            <a:r>
              <a:rPr lang="zh-CN" altLang="en-US" dirty="0"/>
              <a:t>复杂度</a:t>
            </a:r>
          </a:p>
        </p:txBody>
      </p:sp>
      <p:sp>
        <p:nvSpPr>
          <p:cNvPr id="310277" name="AutoShape 5"/>
          <p:cNvSpPr>
            <a:spLocks noChangeArrowheads="1"/>
          </p:cNvSpPr>
          <p:nvPr/>
        </p:nvSpPr>
        <p:spPr bwMode="auto">
          <a:xfrm>
            <a:off x="396083" y="2545222"/>
            <a:ext cx="539750" cy="1799167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none" lIns="91424" tIns="45712" rIns="91424" bIns="45712" anchorCtr="1"/>
          <a:lstStyle/>
          <a:p>
            <a:pPr algn="ctr" fontAlgn="t"/>
            <a:r>
              <a:rPr lang="zh-CN" altLang="en-US" b="1" dirty="0">
                <a:cs typeface="Times New Roman" pitchFamily="18" charset="0"/>
              </a:rPr>
              <a:t>圈复杂度</a:t>
            </a:r>
          </a:p>
        </p:txBody>
      </p:sp>
      <p:sp>
        <p:nvSpPr>
          <p:cNvPr id="310278" name="AutoShape 6"/>
          <p:cNvSpPr>
            <a:spLocks noChangeArrowheads="1"/>
          </p:cNvSpPr>
          <p:nvPr/>
        </p:nvSpPr>
        <p:spPr bwMode="auto">
          <a:xfrm>
            <a:off x="1259685" y="2545228"/>
            <a:ext cx="576262" cy="1800489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none" lIns="91424" tIns="45712" rIns="91424" bIns="45712" anchor="ctr"/>
          <a:lstStyle/>
          <a:p>
            <a:pPr algn="ctr"/>
            <a:r>
              <a:rPr lang="zh-CN" altLang="en-US" b="1">
                <a:cs typeface="Times New Roman" pitchFamily="18" charset="0"/>
              </a:rPr>
              <a:t>基本复杂度</a:t>
            </a:r>
          </a:p>
        </p:txBody>
      </p:sp>
      <p:sp>
        <p:nvSpPr>
          <p:cNvPr id="310279" name="AutoShape 7"/>
          <p:cNvSpPr>
            <a:spLocks noChangeArrowheads="1"/>
          </p:cNvSpPr>
          <p:nvPr/>
        </p:nvSpPr>
        <p:spPr bwMode="auto">
          <a:xfrm>
            <a:off x="2196308" y="2545228"/>
            <a:ext cx="576262" cy="1800489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none" lIns="91424" tIns="45712" rIns="91424" bIns="45712" anchor="ctr"/>
          <a:lstStyle/>
          <a:p>
            <a:pPr algn="ctr"/>
            <a:r>
              <a:rPr lang="zh-CN" altLang="en-US" b="1">
                <a:cs typeface="Times New Roman" pitchFamily="18" charset="0"/>
              </a:rPr>
              <a:t>模块设计复杂度</a:t>
            </a:r>
          </a:p>
        </p:txBody>
      </p:sp>
      <p:cxnSp>
        <p:nvCxnSpPr>
          <p:cNvPr id="310280" name="AutoShape 8"/>
          <p:cNvCxnSpPr>
            <a:cxnSpLocks noChangeShapeType="1"/>
            <a:stCxn id="310276" idx="2"/>
            <a:endCxn id="310278" idx="0"/>
          </p:cNvCxnSpPr>
          <p:nvPr/>
        </p:nvCxnSpPr>
        <p:spPr bwMode="auto">
          <a:xfrm rot="5400000">
            <a:off x="2752594" y="696972"/>
            <a:ext cx="633678" cy="3041650"/>
          </a:xfrm>
          <a:prstGeom prst="bentConnector3">
            <a:avLst>
              <a:gd name="adj1" fmla="val 49477"/>
            </a:avLst>
          </a:prstGeom>
          <a:ln>
            <a:headEnd/>
            <a:tailEnd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281" name="AutoShape 9"/>
          <p:cNvCxnSpPr>
            <a:cxnSpLocks noChangeShapeType="1"/>
            <a:stCxn id="310276" idx="2"/>
            <a:endCxn id="310277" idx="0"/>
          </p:cNvCxnSpPr>
          <p:nvPr/>
        </p:nvCxnSpPr>
        <p:spPr bwMode="auto">
          <a:xfrm rot="5400000">
            <a:off x="2311269" y="255647"/>
            <a:ext cx="633678" cy="3924300"/>
          </a:xfrm>
          <a:prstGeom prst="bentConnector3">
            <a:avLst>
              <a:gd name="adj1" fmla="val 49477"/>
            </a:avLst>
          </a:prstGeom>
          <a:ln>
            <a:headEnd/>
            <a:tailEnd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282" name="AutoShape 10"/>
          <p:cNvCxnSpPr>
            <a:cxnSpLocks noChangeShapeType="1"/>
            <a:stCxn id="310276" idx="2"/>
            <a:endCxn id="310279" idx="0"/>
          </p:cNvCxnSpPr>
          <p:nvPr/>
        </p:nvCxnSpPr>
        <p:spPr bwMode="auto">
          <a:xfrm rot="5400000">
            <a:off x="3220907" y="1165293"/>
            <a:ext cx="633678" cy="2105025"/>
          </a:xfrm>
          <a:prstGeom prst="bentConnector3">
            <a:avLst>
              <a:gd name="adj1" fmla="val 49477"/>
            </a:avLst>
          </a:prstGeom>
          <a:ln>
            <a:headEnd/>
            <a:tailEnd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283" name="AutoShape 11"/>
          <p:cNvSpPr>
            <a:spLocks noChangeArrowheads="1"/>
          </p:cNvSpPr>
          <p:nvPr/>
        </p:nvSpPr>
        <p:spPr bwMode="auto">
          <a:xfrm>
            <a:off x="3132933" y="2545222"/>
            <a:ext cx="539750" cy="1799167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none" lIns="91424" tIns="45712" rIns="91424" bIns="45712" anchor="ctr"/>
          <a:lstStyle/>
          <a:p>
            <a:pPr algn="ctr"/>
            <a:r>
              <a:rPr lang="zh-CN" altLang="en-US" b="1">
                <a:cs typeface="Times New Roman" pitchFamily="18" charset="0"/>
              </a:rPr>
              <a:t>设计复杂度</a:t>
            </a:r>
          </a:p>
        </p:txBody>
      </p:sp>
      <p:sp>
        <p:nvSpPr>
          <p:cNvPr id="310284" name="AutoShape 12"/>
          <p:cNvSpPr>
            <a:spLocks noChangeArrowheads="1"/>
          </p:cNvSpPr>
          <p:nvPr/>
        </p:nvSpPr>
        <p:spPr bwMode="auto">
          <a:xfrm>
            <a:off x="3996533" y="2545222"/>
            <a:ext cx="539750" cy="1799167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none" lIns="91424" tIns="45712" rIns="91424" bIns="45712" anchor="ctr"/>
          <a:lstStyle/>
          <a:p>
            <a:pPr algn="ctr"/>
            <a:r>
              <a:rPr lang="zh-CN" altLang="en-US" b="1">
                <a:cs typeface="Times New Roman" pitchFamily="18" charset="0"/>
              </a:rPr>
              <a:t>集成复杂度</a:t>
            </a:r>
          </a:p>
        </p:txBody>
      </p:sp>
      <p:sp>
        <p:nvSpPr>
          <p:cNvPr id="310285" name="AutoShape 13"/>
          <p:cNvSpPr>
            <a:spLocks noChangeArrowheads="1"/>
          </p:cNvSpPr>
          <p:nvPr/>
        </p:nvSpPr>
        <p:spPr bwMode="auto">
          <a:xfrm>
            <a:off x="4860133" y="2545222"/>
            <a:ext cx="539750" cy="1799167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none" lIns="91424" tIns="45712" rIns="91424" bIns="45712" anchor="ctr"/>
          <a:lstStyle/>
          <a:p>
            <a:pPr algn="ctr"/>
            <a:r>
              <a:rPr lang="zh-CN" altLang="en-US" b="1">
                <a:cs typeface="Times New Roman" pitchFamily="18" charset="0"/>
              </a:rPr>
              <a:t>行数</a:t>
            </a:r>
          </a:p>
        </p:txBody>
      </p:sp>
      <p:sp>
        <p:nvSpPr>
          <p:cNvPr id="310286" name="AutoShape 14"/>
          <p:cNvSpPr>
            <a:spLocks noChangeArrowheads="1"/>
          </p:cNvSpPr>
          <p:nvPr/>
        </p:nvSpPr>
        <p:spPr bwMode="auto">
          <a:xfrm>
            <a:off x="6588920" y="2545222"/>
            <a:ext cx="539750" cy="1799167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none" lIns="91424" tIns="45712" rIns="91424" bIns="45712" anchor="ctr"/>
          <a:lstStyle/>
          <a:p>
            <a:pPr algn="ctr"/>
            <a:r>
              <a:rPr lang="zh-CN" altLang="en-US" b="1">
                <a:cs typeface="Times New Roman" pitchFamily="18" charset="0"/>
              </a:rPr>
              <a:t>全局数据复杂度</a:t>
            </a:r>
          </a:p>
        </p:txBody>
      </p:sp>
      <p:sp>
        <p:nvSpPr>
          <p:cNvPr id="310287" name="AutoShape 15"/>
          <p:cNvSpPr>
            <a:spLocks noChangeArrowheads="1"/>
          </p:cNvSpPr>
          <p:nvPr/>
        </p:nvSpPr>
        <p:spPr bwMode="auto">
          <a:xfrm>
            <a:off x="7452520" y="2545222"/>
            <a:ext cx="539750" cy="1799167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none" lIns="91424" tIns="45712" rIns="91424" bIns="45712" anchor="ctr"/>
          <a:lstStyle/>
          <a:p>
            <a:pPr algn="ctr"/>
            <a:r>
              <a:rPr lang="zh-CN" altLang="en-US" b="1" dirty="0">
                <a:cs typeface="Times New Roman" pitchFamily="18" charset="0"/>
              </a:rPr>
              <a:t>局部数据复杂度</a:t>
            </a:r>
          </a:p>
        </p:txBody>
      </p:sp>
      <p:sp>
        <p:nvSpPr>
          <p:cNvPr id="310288" name="AutoShape 16"/>
          <p:cNvSpPr>
            <a:spLocks noChangeArrowheads="1"/>
          </p:cNvSpPr>
          <p:nvPr/>
        </p:nvSpPr>
        <p:spPr bwMode="auto">
          <a:xfrm>
            <a:off x="8317708" y="2524057"/>
            <a:ext cx="539750" cy="1799167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none" lIns="91424" tIns="45712" rIns="91424" bIns="45712" anchor="ctr"/>
          <a:lstStyle/>
          <a:p>
            <a:pPr algn="ctr"/>
            <a:r>
              <a:rPr lang="zh-CN" altLang="en-US" b="1">
                <a:cs typeface="Times New Roman" pitchFamily="18" charset="0"/>
              </a:rPr>
              <a:t>病态数据复杂度</a:t>
            </a:r>
            <a:endParaRPr lang="en-US" altLang="zh-CN" b="1">
              <a:cs typeface="Times New Roman" pitchFamily="18" charset="0"/>
            </a:endParaRPr>
          </a:p>
        </p:txBody>
      </p:sp>
      <p:cxnSp>
        <p:nvCxnSpPr>
          <p:cNvPr id="310290" name="AutoShape 18"/>
          <p:cNvCxnSpPr>
            <a:cxnSpLocks noChangeShapeType="1"/>
            <a:stCxn id="310276" idx="2"/>
            <a:endCxn id="310283" idx="0"/>
          </p:cNvCxnSpPr>
          <p:nvPr/>
        </p:nvCxnSpPr>
        <p:spPr bwMode="auto">
          <a:xfrm rot="5400000">
            <a:off x="3679694" y="1624072"/>
            <a:ext cx="633678" cy="1187450"/>
          </a:xfrm>
          <a:prstGeom prst="bentConnector3">
            <a:avLst>
              <a:gd name="adj1" fmla="val 49477"/>
            </a:avLst>
          </a:prstGeom>
          <a:ln>
            <a:headEnd/>
            <a:tailEnd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291" name="AutoShape 19"/>
          <p:cNvCxnSpPr>
            <a:cxnSpLocks noChangeShapeType="1"/>
            <a:stCxn id="310276" idx="2"/>
            <a:endCxn id="310284" idx="0"/>
          </p:cNvCxnSpPr>
          <p:nvPr/>
        </p:nvCxnSpPr>
        <p:spPr bwMode="auto">
          <a:xfrm rot="5400000">
            <a:off x="4111494" y="2055872"/>
            <a:ext cx="633678" cy="323850"/>
          </a:xfrm>
          <a:prstGeom prst="bentConnector3">
            <a:avLst>
              <a:gd name="adj1" fmla="val 49477"/>
            </a:avLst>
          </a:prstGeom>
          <a:ln>
            <a:headEnd/>
            <a:tailEnd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292" name="AutoShape 20"/>
          <p:cNvCxnSpPr>
            <a:cxnSpLocks noChangeShapeType="1"/>
            <a:stCxn id="310276" idx="2"/>
            <a:endCxn id="310285" idx="0"/>
          </p:cNvCxnSpPr>
          <p:nvPr/>
        </p:nvCxnSpPr>
        <p:spPr bwMode="auto">
          <a:xfrm rot="16200000" flipH="1">
            <a:off x="4543294" y="1947922"/>
            <a:ext cx="633678" cy="539750"/>
          </a:xfrm>
          <a:prstGeom prst="bentConnector3">
            <a:avLst>
              <a:gd name="adj1" fmla="val 49477"/>
            </a:avLst>
          </a:prstGeom>
          <a:ln>
            <a:headEnd/>
            <a:tailEnd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293" name="AutoShape 21"/>
          <p:cNvCxnSpPr>
            <a:cxnSpLocks noChangeShapeType="1"/>
            <a:stCxn id="310276" idx="2"/>
            <a:endCxn id="310286" idx="0"/>
          </p:cNvCxnSpPr>
          <p:nvPr/>
        </p:nvCxnSpPr>
        <p:spPr bwMode="auto">
          <a:xfrm rot="16200000" flipH="1">
            <a:off x="5407688" y="1083537"/>
            <a:ext cx="633678" cy="2268537"/>
          </a:xfrm>
          <a:prstGeom prst="bentConnector3">
            <a:avLst>
              <a:gd name="adj1" fmla="val 49477"/>
            </a:avLst>
          </a:prstGeom>
          <a:ln>
            <a:headEnd/>
            <a:tailEnd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294" name="AutoShape 22"/>
          <p:cNvCxnSpPr>
            <a:cxnSpLocks noChangeShapeType="1"/>
            <a:stCxn id="310276" idx="2"/>
            <a:endCxn id="310287" idx="0"/>
          </p:cNvCxnSpPr>
          <p:nvPr/>
        </p:nvCxnSpPr>
        <p:spPr bwMode="auto">
          <a:xfrm rot="16200000" flipH="1">
            <a:off x="5839488" y="651735"/>
            <a:ext cx="633678" cy="3132137"/>
          </a:xfrm>
          <a:prstGeom prst="bentConnector3">
            <a:avLst>
              <a:gd name="adj1" fmla="val 49477"/>
            </a:avLst>
          </a:prstGeom>
          <a:ln>
            <a:headEnd/>
            <a:tailEnd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295" name="AutoShape 23"/>
          <p:cNvCxnSpPr>
            <a:cxnSpLocks noChangeShapeType="1"/>
            <a:stCxn id="310276" idx="2"/>
            <a:endCxn id="310288" idx="0"/>
          </p:cNvCxnSpPr>
          <p:nvPr/>
        </p:nvCxnSpPr>
        <p:spPr bwMode="auto">
          <a:xfrm rot="16200000" flipH="1">
            <a:off x="6282682" y="208560"/>
            <a:ext cx="612511" cy="3997325"/>
          </a:xfrm>
          <a:prstGeom prst="bentConnector3">
            <a:avLst>
              <a:gd name="adj1" fmla="val 49458"/>
            </a:avLst>
          </a:prstGeom>
          <a:ln>
            <a:headEnd/>
            <a:tailEnd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296" name="AutoShape 24"/>
          <p:cNvSpPr>
            <a:spLocks noChangeArrowheads="1"/>
          </p:cNvSpPr>
          <p:nvPr/>
        </p:nvSpPr>
        <p:spPr bwMode="auto">
          <a:xfrm>
            <a:off x="5725320" y="2545222"/>
            <a:ext cx="539750" cy="1799167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none" lIns="91424" tIns="45712" rIns="91424" bIns="45712" anchor="ctr"/>
          <a:lstStyle/>
          <a:p>
            <a:pPr algn="ctr"/>
            <a:r>
              <a:rPr lang="zh-CN" altLang="en-US" b="1">
                <a:cs typeface="Times New Roman" pitchFamily="18" charset="0"/>
              </a:rPr>
              <a:t>规范化复杂度</a:t>
            </a:r>
          </a:p>
        </p:txBody>
      </p:sp>
      <p:cxnSp>
        <p:nvCxnSpPr>
          <p:cNvPr id="310297" name="AutoShape 25"/>
          <p:cNvCxnSpPr>
            <a:cxnSpLocks noChangeShapeType="1"/>
            <a:stCxn id="310276" idx="2"/>
            <a:endCxn id="310296" idx="0"/>
          </p:cNvCxnSpPr>
          <p:nvPr/>
        </p:nvCxnSpPr>
        <p:spPr bwMode="auto">
          <a:xfrm rot="16200000" flipH="1">
            <a:off x="4975888" y="1515337"/>
            <a:ext cx="633678" cy="1404937"/>
          </a:xfrm>
          <a:prstGeom prst="bentConnector3">
            <a:avLst>
              <a:gd name="adj1" fmla="val 49477"/>
            </a:avLst>
          </a:prstGeom>
          <a:ln>
            <a:headEnd/>
            <a:tailEnd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8827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0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0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0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0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1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1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1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1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10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10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10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10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10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10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10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1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76" grpId="0" animBg="1"/>
      <p:bldP spid="310277" grpId="0" animBg="1"/>
      <p:bldP spid="310278" grpId="0" animBg="1"/>
      <p:bldP spid="310279" grpId="0" animBg="1"/>
      <p:bldP spid="310283" grpId="0" animBg="1"/>
      <p:bldP spid="310284" grpId="0" animBg="1"/>
      <p:bldP spid="310285" grpId="0" animBg="1"/>
      <p:bldP spid="310286" grpId="0" animBg="1"/>
      <p:bldP spid="310287" grpId="0" animBg="1"/>
      <p:bldP spid="310288" grpId="0" animBg="1"/>
      <p:bldP spid="31029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F&amp;Q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zh-CN" dirty="0">
                <a:latin typeface="FrutigerNext LT Regular" pitchFamily="34" charset="0"/>
              </a:rPr>
              <a:t>Thank you</a:t>
            </a:r>
            <a:r>
              <a:rPr lang="zh-CN" altLang="en-US" dirty="0">
                <a:latin typeface="FrutigerNext LT Regular" pitchFamily="34" charset="0"/>
              </a:rPr>
              <a:t>！</a:t>
            </a: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03848" y="3721599"/>
            <a:ext cx="4572000" cy="369316"/>
          </a:xfrm>
          <a:prstGeom prst="rect">
            <a:avLst/>
          </a:prstGeom>
        </p:spPr>
        <p:txBody>
          <a:bodyPr lIns="91424" tIns="45712" rIns="91424" bIns="45712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一切都是为了写出人类可读、可维护的代码。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2569469"/>
            <a:ext cx="5236408" cy="369316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一切都是为了写出</a:t>
            </a:r>
            <a:r>
              <a:rPr lang="zh-CN" altLang="en-US" dirty="0" smtClean="0">
                <a:solidFill>
                  <a:srgbClr val="FF0000"/>
                </a:solidFill>
              </a:rPr>
              <a:t>自己</a:t>
            </a:r>
            <a:r>
              <a:rPr lang="zh-CN" altLang="en-US" dirty="0" smtClean="0">
                <a:solidFill>
                  <a:srgbClr val="FFC000"/>
                </a:solidFill>
              </a:rPr>
              <a:t>可读、</a:t>
            </a:r>
            <a:r>
              <a:rPr lang="zh-CN" altLang="en-US" dirty="0" smtClean="0">
                <a:solidFill>
                  <a:srgbClr val="FF0000"/>
                </a:solidFill>
              </a:rPr>
              <a:t>自己</a:t>
            </a:r>
            <a:r>
              <a:rPr lang="zh-CN" altLang="en-US" dirty="0" smtClean="0">
                <a:solidFill>
                  <a:srgbClr val="FFC000"/>
                </a:solidFill>
              </a:rPr>
              <a:t>可维护的代码。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21197"/>
            <a:ext cx="8065274" cy="432048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控制圈复杂度</a:t>
            </a:r>
            <a:r>
              <a:rPr lang="zh-CN" altLang="en-US" sz="2800" dirty="0" smtClean="0"/>
              <a:t>的</a:t>
            </a:r>
            <a:r>
              <a:rPr lang="en-US" altLang="zh-CN" sz="2800" dirty="0" smtClean="0"/>
              <a:t>10</a:t>
            </a:r>
            <a:r>
              <a:rPr lang="zh-CN" altLang="en-US" sz="2800" dirty="0" smtClean="0"/>
              <a:t>种</a:t>
            </a:r>
            <a:r>
              <a:rPr lang="zh-CN" altLang="en-US" sz="2800" dirty="0"/>
              <a:t>重构技术总结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7504" y="553245"/>
            <a:ext cx="5472608" cy="49457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200" dirty="0"/>
              <a:t>可以直接降低圈复杂度的</a:t>
            </a:r>
            <a:r>
              <a:rPr lang="en-US" altLang="zh-CN" sz="1200" dirty="0"/>
              <a:t>9</a:t>
            </a:r>
            <a:r>
              <a:rPr lang="zh-CN" altLang="en-US" sz="1200" dirty="0"/>
              <a:t>种重构技术（针对结构化编程）：</a:t>
            </a: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FF0000"/>
                </a:solidFill>
              </a:rPr>
              <a:t>*</a:t>
            </a:r>
            <a:r>
              <a:rPr lang="zh-CN" altLang="en-US" sz="1200" b="1" dirty="0">
                <a:solidFill>
                  <a:srgbClr val="FF0000"/>
                </a:solidFill>
              </a:rPr>
              <a:t>一、</a:t>
            </a:r>
            <a:r>
              <a:rPr lang="en-US" altLang="zh-CN" sz="1200" b="1" dirty="0"/>
              <a:t>Composing Methods</a:t>
            </a:r>
            <a:r>
              <a:rPr lang="zh-CN" altLang="en-US" sz="1200" b="1" dirty="0"/>
              <a:t>（重新组织你的函数）</a:t>
            </a:r>
          </a:p>
          <a:p>
            <a:pPr marL="0" indent="0">
              <a:buNone/>
            </a:pPr>
            <a:r>
              <a:rPr lang="zh-CN" altLang="en-US" sz="1200" dirty="0"/>
              <a:t>  </a:t>
            </a:r>
            <a:r>
              <a:rPr lang="en-US" altLang="zh-CN" sz="1200" b="1" dirty="0">
                <a:solidFill>
                  <a:srgbClr val="FFC000"/>
                </a:solidFill>
              </a:rPr>
              <a:t>1.Extract Method</a:t>
            </a:r>
            <a:r>
              <a:rPr lang="zh-CN" altLang="en-US" sz="1200" b="1" dirty="0">
                <a:solidFill>
                  <a:srgbClr val="FFC000"/>
                </a:solidFill>
              </a:rPr>
              <a:t>（提炼函数）</a:t>
            </a:r>
          </a:p>
          <a:p>
            <a:pPr marL="0" indent="0">
              <a:buNone/>
            </a:pPr>
            <a:r>
              <a:rPr lang="zh-CN" altLang="en-US" sz="1200" dirty="0"/>
              <a:t>     分为不同的</a:t>
            </a:r>
            <a:r>
              <a:rPr lang="en-US" altLang="zh-CN" sz="1200" dirty="0"/>
              <a:t>step</a:t>
            </a:r>
            <a:r>
              <a:rPr lang="zh-CN" altLang="en-US" sz="1200" dirty="0"/>
              <a:t>步骤进行处理，主干逻辑方法控制在</a:t>
            </a:r>
            <a:r>
              <a:rPr lang="en-US" altLang="zh-CN" sz="1200" dirty="0"/>
              <a:t>7</a:t>
            </a:r>
            <a:r>
              <a:rPr lang="zh-CN" altLang="en-US" sz="1200" dirty="0"/>
              <a:t>个以内</a:t>
            </a:r>
          </a:p>
          <a:p>
            <a:pPr marL="0" indent="0">
              <a:buNone/>
            </a:pPr>
            <a:r>
              <a:rPr lang="zh-CN" altLang="en-US" sz="1200" dirty="0"/>
              <a:t>     将代码放进一个独立函数中，并让函数名称解释该函数的用途</a:t>
            </a:r>
          </a:p>
          <a:p>
            <a:pPr marL="0" indent="0">
              <a:buNone/>
            </a:pPr>
            <a:r>
              <a:rPr lang="zh-CN" altLang="en-US" sz="1200" dirty="0"/>
              <a:t>  </a:t>
            </a:r>
            <a:r>
              <a:rPr lang="en-US" altLang="zh-CN" sz="1200" b="1" dirty="0">
                <a:solidFill>
                  <a:srgbClr val="FFC000"/>
                </a:solidFill>
              </a:rPr>
              <a:t>2.Substitute Algorithm</a:t>
            </a:r>
            <a:r>
              <a:rPr lang="zh-CN" altLang="en-US" sz="1200" b="1" dirty="0">
                <a:solidFill>
                  <a:srgbClr val="FFC000"/>
                </a:solidFill>
              </a:rPr>
              <a:t>（替换你的算法）</a:t>
            </a:r>
          </a:p>
          <a:p>
            <a:pPr marL="0" indent="0">
              <a:buNone/>
            </a:pPr>
            <a:r>
              <a:rPr lang="zh-CN" altLang="en-US" sz="1200" dirty="0"/>
              <a:t>    将函数本体替换为另一个更清晰、简化的算法 ，如多值匹配       </a:t>
            </a:r>
            <a:r>
              <a:rPr lang="en-US" altLang="zh-CN" sz="1200" dirty="0"/>
              <a:t>            </a:t>
            </a:r>
            <a:r>
              <a:rPr lang="en-US" altLang="zh-CN" sz="1200" dirty="0" err="1"/>
              <a:t>candidates.contains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FF0000"/>
                </a:solidFill>
              </a:rPr>
              <a:t>*</a:t>
            </a:r>
            <a:r>
              <a:rPr lang="zh-CN" altLang="en-US" sz="1200" b="1" dirty="0">
                <a:solidFill>
                  <a:srgbClr val="FF0000"/>
                </a:solidFill>
              </a:rPr>
              <a:t>二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Simplifying Conditional Expressions</a:t>
            </a:r>
            <a:r>
              <a:rPr lang="zh-CN" altLang="en-US" sz="1200" b="1" dirty="0"/>
              <a:t>（简化条件表达式）</a:t>
            </a:r>
          </a:p>
          <a:p>
            <a:pPr marL="0" indent="0">
              <a:buNone/>
            </a:pPr>
            <a:r>
              <a:rPr lang="zh-CN" altLang="en-US" sz="1200" dirty="0"/>
              <a:t>  </a:t>
            </a:r>
            <a:r>
              <a:rPr lang="en-US" altLang="zh-CN" sz="1200" b="1" dirty="0">
                <a:solidFill>
                  <a:srgbClr val="FFC000"/>
                </a:solidFill>
              </a:rPr>
              <a:t>3.Decompose Conditional</a:t>
            </a:r>
            <a:r>
              <a:rPr lang="zh-CN" altLang="en-US" sz="1200" b="1" dirty="0">
                <a:solidFill>
                  <a:srgbClr val="FFC000"/>
                </a:solidFill>
              </a:rPr>
              <a:t>（分解条件式）</a:t>
            </a:r>
          </a:p>
          <a:p>
            <a:pPr marL="0" indent="0">
              <a:buNone/>
            </a:pPr>
            <a:r>
              <a:rPr lang="zh-CN" altLang="en-US" sz="1200" dirty="0"/>
              <a:t>     </a:t>
            </a:r>
            <a:r>
              <a:rPr lang="zh-CN" altLang="en-US" sz="1200" b="1" dirty="0"/>
              <a:t>从</a:t>
            </a:r>
            <a:r>
              <a:rPr lang="en-US" altLang="zh-CN" sz="1200" b="1" dirty="0"/>
              <a:t>if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then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else</a:t>
            </a:r>
            <a:r>
              <a:rPr lang="zh-CN" altLang="en-US" sz="1200" b="1" dirty="0"/>
              <a:t>三个段落中分别提炼出独立函数</a:t>
            </a:r>
            <a:endParaRPr lang="zh-CN" altLang="en-US" sz="1200" dirty="0"/>
          </a:p>
          <a:p>
            <a:pPr marL="0" indent="0">
              <a:buNone/>
            </a:pPr>
            <a:r>
              <a:rPr lang="zh-CN" altLang="en-US" sz="1200" dirty="0"/>
              <a:t>  </a:t>
            </a:r>
            <a:r>
              <a:rPr lang="en-US" altLang="zh-CN" sz="1200" b="1" dirty="0">
                <a:solidFill>
                  <a:srgbClr val="FFC000"/>
                </a:solidFill>
              </a:rPr>
              <a:t>4.Consolidate Conditional Expression</a:t>
            </a:r>
            <a:r>
              <a:rPr lang="zh-CN" altLang="en-US" sz="1200" b="1" dirty="0">
                <a:solidFill>
                  <a:srgbClr val="FFC000"/>
                </a:solidFill>
              </a:rPr>
              <a:t>（合并条件式）</a:t>
            </a:r>
          </a:p>
          <a:p>
            <a:pPr marL="0" indent="0">
              <a:buNone/>
            </a:pPr>
            <a:r>
              <a:rPr lang="zh-CN" altLang="en-US" sz="1200" dirty="0"/>
              <a:t>     将多个条件合并 为 </a:t>
            </a:r>
            <a:r>
              <a:rPr lang="en-US" altLang="zh-CN" sz="1200" dirty="0"/>
              <a:t>c1||c2&amp;&amp;c3,</a:t>
            </a:r>
            <a:r>
              <a:rPr lang="zh-CN" altLang="en-US" sz="1200" dirty="0"/>
              <a:t>并提炼为一个函数</a:t>
            </a:r>
          </a:p>
          <a:p>
            <a:pPr marL="0" indent="0">
              <a:buNone/>
            </a:pPr>
            <a:r>
              <a:rPr lang="zh-CN" altLang="en-US" sz="1200" dirty="0"/>
              <a:t>  </a:t>
            </a:r>
            <a:r>
              <a:rPr lang="en-US" altLang="zh-CN" sz="1200" b="1" dirty="0">
                <a:solidFill>
                  <a:srgbClr val="FFC000"/>
                </a:solidFill>
              </a:rPr>
              <a:t>5.Consolidate Duplicate Conditional Fragments</a:t>
            </a:r>
            <a:r>
              <a:rPr lang="zh-CN" altLang="en-US" sz="1200" b="1" dirty="0">
                <a:solidFill>
                  <a:srgbClr val="FFC000"/>
                </a:solidFill>
              </a:rPr>
              <a:t>（合并重复的条件片断）</a:t>
            </a:r>
          </a:p>
          <a:p>
            <a:pPr marL="0" indent="0">
              <a:buNone/>
            </a:pPr>
            <a:r>
              <a:rPr lang="zh-CN" altLang="en-US" sz="1200" dirty="0"/>
              <a:t>     多个条件都执行的代码，</a:t>
            </a:r>
            <a:r>
              <a:rPr lang="zh-CN" altLang="en-US" sz="1200" b="1" dirty="0"/>
              <a:t>将重复代码搬移到条件式之外</a:t>
            </a:r>
            <a:endParaRPr lang="zh-CN" altLang="en-US" sz="1200" dirty="0"/>
          </a:p>
          <a:p>
            <a:pPr marL="0" indent="0">
              <a:buNone/>
            </a:pPr>
            <a:r>
              <a:rPr lang="zh-CN" altLang="en-US" sz="1200" dirty="0"/>
              <a:t>  </a:t>
            </a:r>
            <a:r>
              <a:rPr lang="en-US" altLang="zh-CN" sz="1200" b="1" dirty="0">
                <a:solidFill>
                  <a:srgbClr val="FFC000"/>
                </a:solidFill>
              </a:rPr>
              <a:t>6.Remove Control Flag</a:t>
            </a:r>
            <a:r>
              <a:rPr lang="zh-CN" altLang="en-US" sz="1200" b="1" dirty="0">
                <a:solidFill>
                  <a:srgbClr val="FFC000"/>
                </a:solidFill>
              </a:rPr>
              <a:t>（移除控制标记）</a:t>
            </a:r>
          </a:p>
          <a:p>
            <a:pPr marL="0" indent="0">
              <a:buNone/>
            </a:pPr>
            <a:r>
              <a:rPr lang="zh-CN" altLang="en-US" sz="1200" dirty="0"/>
              <a:t>     </a:t>
            </a:r>
            <a:r>
              <a:rPr lang="zh-CN" altLang="en-US" sz="1200" b="1" dirty="0"/>
              <a:t>以</a:t>
            </a:r>
            <a:r>
              <a:rPr lang="en-US" altLang="zh-CN" sz="1200" b="1" dirty="0"/>
              <a:t>break</a:t>
            </a:r>
            <a:r>
              <a:rPr lang="zh-CN" altLang="en-US" sz="1200" b="1" dirty="0"/>
              <a:t>和</a:t>
            </a:r>
            <a:r>
              <a:rPr lang="en-US" altLang="zh-CN" sz="1200" b="1" dirty="0"/>
              <a:t>return</a:t>
            </a:r>
            <a:r>
              <a:rPr lang="zh-CN" altLang="en-US" sz="1200" b="1" dirty="0"/>
              <a:t>取代控制标记</a:t>
            </a:r>
            <a:endParaRPr lang="zh-CN" altLang="en-US" sz="1200" dirty="0"/>
          </a:p>
          <a:p>
            <a:pPr marL="0" indent="0">
              <a:buNone/>
            </a:pPr>
            <a:r>
              <a:rPr lang="zh-CN" altLang="en-US" sz="1200" dirty="0"/>
              <a:t/>
            </a:r>
            <a:br>
              <a:rPr lang="zh-CN" altLang="en-US" sz="1200" dirty="0"/>
            </a:b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</p:txBody>
      </p:sp>
      <p:sp>
        <p:nvSpPr>
          <p:cNvPr id="5" name="矩形 4"/>
          <p:cNvSpPr/>
          <p:nvPr/>
        </p:nvSpPr>
        <p:spPr>
          <a:xfrm>
            <a:off x="4382614" y="3865614"/>
            <a:ext cx="4465050" cy="1600422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*</a:t>
            </a:r>
            <a:r>
              <a:rPr lang="zh-CN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、针对面向对象编程：</a:t>
            </a:r>
          </a:p>
          <a:p>
            <a:r>
              <a:rPr lang="zh-CN" altLang="en-US" sz="1400" dirty="0">
                <a:solidFill>
                  <a:schemeClr val="bg1"/>
                </a:solidFill>
              </a:rPr>
              <a:t>  </a:t>
            </a:r>
            <a:r>
              <a:rPr lang="en-US" altLang="zh-CN" sz="1400" b="1" dirty="0">
                <a:solidFill>
                  <a:srgbClr val="FFC000"/>
                </a:solidFill>
              </a:rPr>
              <a:t>10.Replace Conditional with Polymorphism</a:t>
            </a:r>
            <a:r>
              <a:rPr lang="zh-CN" altLang="en-US" sz="1400" b="1" dirty="0">
                <a:solidFill>
                  <a:srgbClr val="FFC000"/>
                </a:solidFill>
              </a:rPr>
              <a:t>（以多态取代条件式）</a:t>
            </a:r>
          </a:p>
          <a:p>
            <a:r>
              <a:rPr lang="zh-CN" altLang="en-US" sz="1400" dirty="0">
                <a:solidFill>
                  <a:schemeClr val="bg1"/>
                </a:solidFill>
              </a:rPr>
              <a:t>     </a:t>
            </a:r>
            <a:r>
              <a:rPr lang="zh-CN" altLang="en-US" sz="1400" b="1" dirty="0">
                <a:solidFill>
                  <a:schemeClr val="bg1"/>
                </a:solidFill>
              </a:rPr>
              <a:t>将整个条件式的每个分支放进一个子类的重载方法中，然后将原始函数声明为抽象方法</a:t>
            </a:r>
            <a:endParaRPr lang="zh-CN" altLang="en-US" sz="1400" dirty="0">
              <a:solidFill>
                <a:schemeClr val="bg1"/>
              </a:solidFill>
            </a:endParaRPr>
          </a:p>
          <a:p>
            <a:r>
              <a:rPr lang="zh-CN" altLang="en-US" sz="1400" dirty="0">
                <a:solidFill>
                  <a:schemeClr val="bg1"/>
                </a:solidFill>
              </a:rPr>
              <a:t>     面向接口编程，一个接口多种实现；利用</a:t>
            </a:r>
            <a:r>
              <a:rPr lang="en-US" altLang="zh-CN" sz="1400" dirty="0">
                <a:solidFill>
                  <a:schemeClr val="bg1"/>
                </a:solidFill>
              </a:rPr>
              <a:t>state</a:t>
            </a:r>
            <a:r>
              <a:rPr lang="zh-CN" altLang="en-US" sz="1400" dirty="0">
                <a:solidFill>
                  <a:schemeClr val="bg1"/>
                </a:solidFill>
              </a:rPr>
              <a:t>模式减少分支</a:t>
            </a:r>
          </a:p>
        </p:txBody>
      </p:sp>
      <p:sp>
        <p:nvSpPr>
          <p:cNvPr id="6" name="矩形 5"/>
          <p:cNvSpPr/>
          <p:nvPr/>
        </p:nvSpPr>
        <p:spPr>
          <a:xfrm>
            <a:off x="4677174" y="769269"/>
            <a:ext cx="4465050" cy="2708418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*</a:t>
            </a:r>
            <a:r>
              <a:rPr lang="zh-CN" altLang="en-US" sz="1300" b="1" dirty="0">
                <a:solidFill>
                  <a:srgbClr val="FF0000"/>
                </a:solidFill>
              </a:rPr>
              <a:t>三</a:t>
            </a:r>
            <a:r>
              <a:rPr lang="zh-CN" altLang="en-US" sz="1300" b="1" dirty="0">
                <a:solidFill>
                  <a:schemeClr val="bg1"/>
                </a:solidFill>
              </a:rPr>
              <a:t>、</a:t>
            </a:r>
            <a:r>
              <a:rPr lang="en-US" altLang="zh-CN" sz="1300" b="1" dirty="0">
                <a:solidFill>
                  <a:schemeClr val="bg1"/>
                </a:solidFill>
              </a:rPr>
              <a:t>Making Method Calls Simpler</a:t>
            </a:r>
            <a:r>
              <a:rPr lang="zh-CN" altLang="en-US" sz="1300" b="1" dirty="0">
                <a:solidFill>
                  <a:schemeClr val="bg1"/>
                </a:solidFill>
              </a:rPr>
              <a:t>（简化函数调用）</a:t>
            </a:r>
          </a:p>
          <a:p>
            <a:r>
              <a:rPr lang="zh-CN" altLang="en-US" sz="1300" dirty="0">
                <a:solidFill>
                  <a:schemeClr val="bg1"/>
                </a:solidFill>
              </a:rPr>
              <a:t>  </a:t>
            </a:r>
            <a:r>
              <a:rPr lang="en-US" altLang="zh-CN" sz="1300" b="1" dirty="0">
                <a:solidFill>
                  <a:srgbClr val="FFC000"/>
                </a:solidFill>
              </a:rPr>
              <a:t>7.Separate Query from Modifier</a:t>
            </a:r>
            <a:r>
              <a:rPr lang="zh-CN" altLang="en-US" sz="1300" b="1" dirty="0">
                <a:solidFill>
                  <a:srgbClr val="FFC000"/>
                </a:solidFill>
              </a:rPr>
              <a:t>（将查询函数和修改函数分离）</a:t>
            </a:r>
          </a:p>
          <a:p>
            <a:r>
              <a:rPr lang="zh-CN" altLang="en-US" sz="1300" dirty="0">
                <a:solidFill>
                  <a:schemeClr val="bg1"/>
                </a:solidFill>
              </a:rPr>
              <a:t>     单一职责原则，</a:t>
            </a:r>
            <a:r>
              <a:rPr lang="zh-CN" altLang="en-US" sz="1300" b="1" dirty="0">
                <a:solidFill>
                  <a:schemeClr val="bg1"/>
                </a:solidFill>
              </a:rPr>
              <a:t>建立两个不同的函数，其中一个负责查询，另一个负责修改</a:t>
            </a:r>
            <a:endParaRPr lang="zh-CN" altLang="en-US" sz="1300" dirty="0">
              <a:solidFill>
                <a:schemeClr val="bg1"/>
              </a:solidFill>
            </a:endParaRPr>
          </a:p>
          <a:p>
            <a:r>
              <a:rPr lang="zh-CN" altLang="en-US" sz="1300" b="1" dirty="0">
                <a:solidFill>
                  <a:srgbClr val="FFC000"/>
                </a:solidFill>
              </a:rPr>
              <a:t>  </a:t>
            </a:r>
            <a:r>
              <a:rPr lang="en-US" altLang="zh-CN" sz="1300" b="1" dirty="0">
                <a:solidFill>
                  <a:srgbClr val="FFC000"/>
                </a:solidFill>
              </a:rPr>
              <a:t>8.Parameterize Method</a:t>
            </a:r>
            <a:r>
              <a:rPr lang="zh-CN" altLang="en-US" sz="1300" b="1" dirty="0">
                <a:solidFill>
                  <a:srgbClr val="FFC000"/>
                </a:solidFill>
              </a:rPr>
              <a:t>（令函数携带参数）</a:t>
            </a:r>
          </a:p>
          <a:p>
            <a:r>
              <a:rPr lang="zh-CN" altLang="en-US" sz="1300" dirty="0">
                <a:solidFill>
                  <a:schemeClr val="bg1"/>
                </a:solidFill>
              </a:rPr>
              <a:t>      通用函数，</a:t>
            </a:r>
            <a:r>
              <a:rPr lang="zh-CN" altLang="en-US" sz="1300" b="1" dirty="0">
                <a:solidFill>
                  <a:schemeClr val="bg1"/>
                </a:solidFill>
              </a:rPr>
              <a:t>建立单一函数，以参数表达那些不同的值</a:t>
            </a:r>
            <a:endParaRPr lang="zh-CN" altLang="en-US" sz="1300" dirty="0">
              <a:solidFill>
                <a:schemeClr val="bg1"/>
              </a:solidFill>
            </a:endParaRPr>
          </a:p>
          <a:p>
            <a:r>
              <a:rPr lang="zh-CN" altLang="en-US" sz="1300" dirty="0">
                <a:solidFill>
                  <a:schemeClr val="bg1"/>
                </a:solidFill>
              </a:rPr>
              <a:t>  </a:t>
            </a:r>
            <a:r>
              <a:rPr lang="zh-CN" altLang="en-US" sz="1300" b="1" dirty="0">
                <a:solidFill>
                  <a:srgbClr val="FFC000"/>
                </a:solidFill>
              </a:rPr>
              <a:t> </a:t>
            </a:r>
            <a:r>
              <a:rPr lang="en-US" altLang="zh-CN" sz="1300" b="1" dirty="0">
                <a:solidFill>
                  <a:srgbClr val="FFC000"/>
                </a:solidFill>
              </a:rPr>
              <a:t>9.Replace Parameter with Explicit Methods</a:t>
            </a:r>
            <a:r>
              <a:rPr lang="zh-CN" altLang="en-US" sz="1300" b="1" dirty="0">
                <a:solidFill>
                  <a:srgbClr val="FFC000"/>
                </a:solidFill>
              </a:rPr>
              <a:t>（以明确函数取代参数）</a:t>
            </a:r>
          </a:p>
          <a:p>
            <a:r>
              <a:rPr lang="zh-CN" altLang="en-US" sz="1300" dirty="0">
                <a:solidFill>
                  <a:schemeClr val="bg1"/>
                </a:solidFill>
              </a:rPr>
              <a:t>   多个</a:t>
            </a:r>
            <a:r>
              <a:rPr lang="en-US" altLang="zh-CN" sz="1300" dirty="0">
                <a:solidFill>
                  <a:schemeClr val="bg1"/>
                </a:solidFill>
              </a:rPr>
              <a:t>if</a:t>
            </a:r>
            <a:r>
              <a:rPr lang="zh-CN" altLang="en-US" sz="1300" dirty="0">
                <a:solidFill>
                  <a:schemeClr val="bg1"/>
                </a:solidFill>
              </a:rPr>
              <a:t>对应对个函数；  </a:t>
            </a:r>
            <a:r>
              <a:rPr lang="zh-CN" altLang="en-US" sz="1300" b="1" dirty="0">
                <a:solidFill>
                  <a:schemeClr val="bg1"/>
                </a:solidFill>
              </a:rPr>
              <a:t>针对该参数的每一个可能值，建立一个独立函数</a:t>
            </a:r>
            <a:endParaRPr lang="zh-CN" altLang="en-US" sz="1300" dirty="0">
              <a:solidFill>
                <a:schemeClr val="bg1"/>
              </a:solidFill>
            </a:endParaRPr>
          </a:p>
          <a:p>
            <a:r>
              <a:rPr lang="zh-CN" altLang="en-US" sz="1300" dirty="0">
                <a:solidFill>
                  <a:schemeClr val="bg1"/>
                </a:solidFill>
              </a:rPr>
              <a:t>  </a:t>
            </a:r>
            <a:r>
              <a:rPr lang="en-US" altLang="zh-CN" sz="1300" i="1" dirty="0">
                <a:solidFill>
                  <a:schemeClr val="bg1"/>
                </a:solidFill>
              </a:rPr>
              <a:t>--- Refactoring: Improving the Design of Existing Code</a:t>
            </a:r>
            <a:endParaRPr lang="en-US" altLang="zh-CN" sz="1300" dirty="0">
              <a:solidFill>
                <a:schemeClr val="bg1"/>
              </a:solidFill>
            </a:endParaRPr>
          </a:p>
          <a:p>
            <a:endParaRPr lang="zh-CN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44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xfrm>
            <a:off x="235529" y="265212"/>
            <a:ext cx="8229600" cy="604838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工作心得</a:t>
            </a:r>
          </a:p>
        </p:txBody>
      </p:sp>
      <p:grpSp>
        <p:nvGrpSpPr>
          <p:cNvPr id="2" name="组合 8"/>
          <p:cNvGrpSpPr/>
          <p:nvPr/>
        </p:nvGrpSpPr>
        <p:grpSpPr>
          <a:xfrm>
            <a:off x="2386000" y="1035833"/>
            <a:ext cx="4004070" cy="3683819"/>
            <a:chOff x="2607670" y="1514470"/>
            <a:chExt cx="4004071" cy="4420583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4098" name="Picture 2" descr="C:\Documents and Settings\鱼不愚\桌面\environmental icons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07670" y="1514470"/>
              <a:ext cx="3928660" cy="3829060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 rot="1624488">
              <a:off x="2718633" y="1925868"/>
              <a:ext cx="615553" cy="181995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8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广泛学习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9652460">
              <a:off x="5996188" y="1667429"/>
              <a:ext cx="615553" cy="2087455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8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踏实做事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74777" y="5362588"/>
              <a:ext cx="1538973" cy="5724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5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深度思考</a:t>
              </a:r>
            </a:p>
          </p:txBody>
        </p:sp>
      </p:grpSp>
      <p:sp>
        <p:nvSpPr>
          <p:cNvPr id="57348" name="矩形 8"/>
          <p:cNvSpPr>
            <a:spLocks noChangeArrowheads="1"/>
          </p:cNvSpPr>
          <p:nvPr/>
        </p:nvSpPr>
        <p:spPr bwMode="auto">
          <a:xfrm>
            <a:off x="1871667" y="4922046"/>
            <a:ext cx="4893469" cy="36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89" tIns="41144" rIns="82289" bIns="41144">
            <a:spAutoFit/>
          </a:bodyPr>
          <a:lstStyle/>
          <a:p>
            <a:pPr algn="ctr" defTabSz="914400"/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有计划不一定行，没有计划，一定不行！</a:t>
            </a:r>
            <a:endParaRPr lang="en-US" altLang="zh-CN" b="1" dirty="0" smtClean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349" name="灯片编号占位符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668598" indent="-25715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028613" indent="-20572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440058" indent="-20572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1851503" indent="-20572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262947" indent="-20572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674392" indent="-20572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085837" indent="-20572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497282" indent="-20572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F3443E59-45AC-4328-AE8D-B3A82A4E1F42}" type="slidenum">
              <a:rPr lang="en-US" altLang="zh-CN" sz="1400">
                <a:solidFill>
                  <a:prstClr val="black"/>
                </a:solidFill>
                <a:latin typeface="Arial" pitchFamily="34" charset="0"/>
                <a:ea typeface="宋体" pitchFamily="2" charset="-122"/>
              </a:rPr>
              <a:pPr eaLnBrk="1" hangingPunct="1"/>
              <a:t>62</a:t>
            </a:fld>
            <a:endParaRPr lang="en-US" altLang="zh-CN" sz="1400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2639771"/>
      </p:ext>
    </p:extLst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4"/>
          <p:cNvSpPr>
            <a:spLocks noGrp="1"/>
          </p:cNvSpPr>
          <p:nvPr>
            <p:ph type="ctrTitle"/>
          </p:nvPr>
        </p:nvSpPr>
        <p:spPr>
          <a:xfrm>
            <a:off x="1035854" y="4304118"/>
            <a:ext cx="7072313" cy="1012031"/>
          </a:xfrm>
        </p:spPr>
        <p:txBody>
          <a:bodyPr/>
          <a:lstStyle/>
          <a:p>
            <a:pPr eaLnBrk="1" hangingPunct="1"/>
            <a:r>
              <a:rPr lang="zh-CN" altLang="en-US" sz="3000">
                <a:latin typeface="汉仪秀英体简"/>
                <a:ea typeface="汉仪秀英体简"/>
                <a:cs typeface="汉仪秀英体简"/>
              </a:rPr>
              <a:t> </a:t>
            </a:r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1678785" y="4464844"/>
            <a:ext cx="2968664" cy="808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4883" tIns="42441" rIns="84883" bIns="42441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700" b="1" dirty="0">
                <a:solidFill>
                  <a:srgbClr val="C6DEF3">
                    <a:lumMod val="25000"/>
                  </a:srgbClr>
                </a:solidFill>
                <a:latin typeface="Times New Roman" pitchFamily="18" charset="0"/>
                <a:ea typeface="MS PGothic" pitchFamily="34" charset="-128"/>
              </a:rPr>
              <a:t>Thank you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022059" y="4464845"/>
            <a:ext cx="1453826" cy="855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4883" tIns="42441" rIns="84883" bIns="42441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000" dirty="0">
                <a:solidFill>
                  <a:srgbClr val="C6DEF3">
                    <a:lumMod val="25000"/>
                  </a:srgbClr>
                </a:solidFill>
                <a:latin typeface="Times New Roman" pitchFamily="18" charset="0"/>
              </a:rPr>
              <a:t>谢谢</a:t>
            </a:r>
          </a:p>
        </p:txBody>
      </p:sp>
      <p:sp>
        <p:nvSpPr>
          <p:cNvPr id="58373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620725" indent="-238739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954962" indent="-190992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336945" indent="-190992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1718931" indent="-190992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100916" indent="-1909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482900" indent="-1909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2864883" indent="-1909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246869" indent="-1909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36FB133D-EFD4-4B45-BA53-00126760E56D}" type="slidenum">
              <a:rPr lang="zh-CN" altLang="en-US" sz="1300">
                <a:solidFill>
                  <a:srgbClr val="333333"/>
                </a:solidFill>
                <a:latin typeface="Arial" pitchFamily="34" charset="0"/>
                <a:ea typeface="宋体" pitchFamily="2" charset="-122"/>
              </a:rPr>
              <a:pPr eaLnBrk="1" hangingPunct="1"/>
              <a:t>63</a:t>
            </a:fld>
            <a:endParaRPr lang="zh-CN" altLang="en-US" sz="1300">
              <a:solidFill>
                <a:srgbClr val="333333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997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框架群：</a:t>
            </a:r>
            <a:r>
              <a:rPr lang="en-US" altLang="zh-CN" smtClean="0"/>
              <a:t>181124238  </a:t>
            </a:r>
            <a:r>
              <a:rPr lang="zh-CN" altLang="en-US" smtClean="0"/>
              <a:t>我的</a:t>
            </a:r>
            <a:r>
              <a:rPr lang="en-US" altLang="zh-CN" smtClean="0"/>
              <a:t>QQ</a:t>
            </a:r>
            <a:r>
              <a:rPr lang="zh-CN" altLang="en-US" smtClean="0"/>
              <a:t>：</a:t>
            </a:r>
            <a:r>
              <a:rPr lang="en-US" altLang="zh-CN" smtClean="0"/>
              <a:t>307087558</a:t>
            </a:r>
            <a:endParaRPr lang="zh-CN" altLang="en-US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68325" y="409575"/>
            <a:ext cx="8207375" cy="4895850"/>
          </a:xfrm>
          <a:prstGeom prst="rect">
            <a:avLst/>
          </a:prstGeom>
          <a:gradFill rotWithShape="1">
            <a:gsLst>
              <a:gs pos="0">
                <a:srgbClr val="FFFF66">
                  <a:alpha val="60001"/>
                </a:srgbClr>
              </a:gs>
              <a:gs pos="100000">
                <a:srgbClr val="FFCC00"/>
              </a:gs>
            </a:gsLst>
            <a:lin ang="2700000" scaled="1"/>
          </a:gradFill>
          <a:ln w="19050" algn="ctr">
            <a:solidFill>
              <a:srgbClr val="FF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4" tIns="45712" rIns="91424" bIns="45712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charset="0"/>
                <a:ea typeface="黑体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charset="0"/>
                <a:ea typeface="黑体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charset="0"/>
                <a:ea typeface="黑体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charset="0"/>
                <a:ea typeface="黑体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charset="0"/>
                <a:ea typeface="黑体" pitchFamily="2" charset="-122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charset="0"/>
                <a:ea typeface="黑体" pitchFamily="2" charset="-122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charset="0"/>
                <a:ea typeface="黑体" pitchFamily="2" charset="-122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charset="0"/>
                <a:ea typeface="黑体" pitchFamily="2" charset="-122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charset="0"/>
                <a:ea typeface="黑体" pitchFamily="2" charset="-122"/>
                <a:cs typeface="+mn-cs"/>
              </a:defRPr>
            </a:lvl9pPr>
          </a:lstStyle>
          <a:p>
            <a:pPr algn="just" fontAlgn="ctr">
              <a:lnSpc>
                <a:spcPct val="150000"/>
              </a:lnSpc>
              <a:buClr>
                <a:srgbClr val="FF0000"/>
              </a:buClr>
              <a:buFont typeface="Wingdings" pitchFamily="2" charset="2"/>
              <a:buNone/>
            </a:pPr>
            <a:r>
              <a:rPr lang="zh-CN" altLang="en-US" b="0" dirty="0">
                <a:ea typeface="黑体" pitchFamily="2" charset="-122"/>
                <a:cs typeface="Times New Roman" pitchFamily="18" charset="0"/>
              </a:rPr>
              <a:t>（</a:t>
            </a:r>
            <a:r>
              <a:rPr lang="en-US" altLang="zh-CN" b="0" dirty="0">
                <a:ea typeface="黑体" pitchFamily="2" charset="-122"/>
                <a:cs typeface="Times New Roman" pitchFamily="18" charset="0"/>
              </a:rPr>
              <a:t>1</a:t>
            </a:r>
            <a:r>
              <a:rPr lang="zh-CN" altLang="en-US" b="0" dirty="0">
                <a:ea typeface="黑体" pitchFamily="2" charset="-122"/>
                <a:cs typeface="Times New Roman" pitchFamily="18" charset="0"/>
              </a:rPr>
              <a:t>）圈复杂度（</a:t>
            </a:r>
            <a:r>
              <a:rPr lang="en-US" altLang="zh-CN" b="0" dirty="0" err="1">
                <a:ea typeface="黑体" pitchFamily="2" charset="-122"/>
                <a:cs typeface="Times New Roman" pitchFamily="18" charset="0"/>
              </a:rPr>
              <a:t>Cyclomatic</a:t>
            </a:r>
            <a:r>
              <a:rPr lang="en-US" altLang="zh-CN" b="0" dirty="0">
                <a:ea typeface="黑体" pitchFamily="2" charset="-122"/>
                <a:cs typeface="Times New Roman" pitchFamily="18" charset="0"/>
              </a:rPr>
              <a:t> Complexity (v(G)) </a:t>
            </a:r>
            <a:r>
              <a:rPr lang="zh-CN" altLang="en-US" b="0" dirty="0">
                <a:ea typeface="黑体" pitchFamily="2" charset="-122"/>
                <a:cs typeface="Times New Roman" pitchFamily="18" charset="0"/>
              </a:rPr>
              <a:t>）</a:t>
            </a:r>
          </a:p>
          <a:p>
            <a:pPr algn="just" fontAlgn="ctr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l"/>
            </a:pPr>
            <a:r>
              <a:rPr lang="zh-CN" altLang="en-US" sz="1800" b="0" dirty="0">
                <a:solidFill>
                  <a:srgbClr val="CC0000"/>
                </a:solidFill>
                <a:cs typeface="Times New Roman" pitchFamily="18" charset="0"/>
              </a:rPr>
              <a:t>概念</a:t>
            </a:r>
          </a:p>
          <a:p>
            <a:pPr algn="just" fontAlgn="ctr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1800" b="0" dirty="0">
                <a:cs typeface="Times New Roman" pitchFamily="18" charset="0"/>
              </a:rPr>
              <a:t>圈复杂度是用来衡量一个模块判定结构的复杂程度，数量上表现为独立路径的条数。</a:t>
            </a:r>
          </a:p>
          <a:p>
            <a:pPr algn="just" fontAlgn="ctr">
              <a:lnSpc>
                <a:spcPct val="150000"/>
              </a:lnSpc>
              <a:buClr>
                <a:srgbClr val="FF0000"/>
              </a:buClr>
              <a:buFont typeface="Wingdings" pitchFamily="2" charset="2"/>
              <a:buNone/>
            </a:pPr>
            <a:endParaRPr lang="zh-CN" altLang="en-US" sz="1800" b="0" dirty="0">
              <a:cs typeface="Times New Roman" pitchFamily="18" charset="0"/>
            </a:endParaRPr>
          </a:p>
          <a:p>
            <a:pPr algn="just" fontAlgn="ctr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l"/>
            </a:pPr>
            <a:r>
              <a:rPr lang="zh-CN" altLang="en-US" sz="1800" b="0" dirty="0">
                <a:solidFill>
                  <a:srgbClr val="CC0000"/>
                </a:solidFill>
                <a:cs typeface="Times New Roman" pitchFamily="18" charset="0"/>
              </a:rPr>
              <a:t>计算方法</a:t>
            </a:r>
          </a:p>
          <a:p>
            <a:pPr algn="just" fontAlgn="ctr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1800" b="0" dirty="0">
                <a:cs typeface="Times New Roman" pitchFamily="18" charset="0"/>
              </a:rPr>
              <a:t>如果一个模块流程图有</a:t>
            </a:r>
            <a:r>
              <a:rPr lang="en-US" altLang="zh-CN" sz="1800" b="0" dirty="0">
                <a:cs typeface="Times New Roman" pitchFamily="18" charset="0"/>
              </a:rPr>
              <a:t>e</a:t>
            </a:r>
            <a:r>
              <a:rPr lang="zh-CN" altLang="en-US" sz="1800" b="0" dirty="0">
                <a:cs typeface="Times New Roman" pitchFamily="18" charset="0"/>
              </a:rPr>
              <a:t>条边</a:t>
            </a:r>
            <a:r>
              <a:rPr lang="en-US" altLang="zh-CN" sz="1800" b="0" dirty="0">
                <a:cs typeface="Times New Roman" pitchFamily="18" charset="0"/>
              </a:rPr>
              <a:t>n</a:t>
            </a:r>
            <a:r>
              <a:rPr lang="zh-CN" altLang="en-US" sz="1800" b="0" dirty="0">
                <a:cs typeface="Times New Roman" pitchFamily="18" charset="0"/>
              </a:rPr>
              <a:t>个节点，</a:t>
            </a:r>
          </a:p>
          <a:p>
            <a:pPr algn="just" fontAlgn="ctr">
              <a:lnSpc>
                <a:spcPct val="150000"/>
              </a:lnSpc>
              <a:buClr>
                <a:srgbClr val="FF0000"/>
              </a:buClr>
              <a:buFont typeface="Wingdings" pitchFamily="2" charset="2"/>
              <a:buNone/>
            </a:pPr>
            <a:r>
              <a:rPr lang="zh-CN" altLang="en-US" sz="1800" b="0" dirty="0">
                <a:cs typeface="Times New Roman" pitchFamily="18" charset="0"/>
              </a:rPr>
              <a:t>   它的圈复杂度</a:t>
            </a:r>
            <a:r>
              <a:rPr lang="en-US" altLang="zh-CN" sz="1800" b="0" dirty="0">
                <a:cs typeface="Times New Roman" pitchFamily="18" charset="0"/>
              </a:rPr>
              <a:t>v(G)=e-n+2</a:t>
            </a:r>
            <a:r>
              <a:rPr lang="zh-CN" altLang="en-US" sz="1800" b="0" dirty="0">
                <a:cs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988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/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圈</a:t>
            </a:r>
            <a:r>
              <a:rPr lang="zh-CN" altLang="en-US" dirty="0"/>
              <a:t>复杂度</a:t>
            </a:r>
            <a:r>
              <a:rPr lang="en-US" altLang="zh-CN" dirty="0"/>
              <a:t>(</a:t>
            </a:r>
            <a:r>
              <a:rPr lang="en-US" altLang="zh-CN" dirty="0" err="1"/>
              <a:t>Cyclomatic</a:t>
            </a:r>
            <a:r>
              <a:rPr lang="en-US" altLang="zh-CN" dirty="0"/>
              <a:t> Complexity)</a:t>
            </a:r>
            <a:r>
              <a:rPr lang="zh-CN" altLang="en-US" dirty="0"/>
              <a:t>是一种代码复杂度的衡量标准。它可以用来衡量一个模块判定结构的复杂程度，数量上表现为</a:t>
            </a:r>
            <a:r>
              <a:rPr lang="zh-CN" altLang="en-US" dirty="0">
                <a:solidFill>
                  <a:srgbClr val="FFC000"/>
                </a:solidFill>
              </a:rPr>
              <a:t>独立线性路径条数</a:t>
            </a:r>
            <a:r>
              <a:rPr lang="zh-CN" altLang="en-US" dirty="0"/>
              <a:t>，也可理解为</a:t>
            </a:r>
            <a:r>
              <a:rPr lang="zh-CN" altLang="en-US" dirty="0">
                <a:solidFill>
                  <a:srgbClr val="FFC000"/>
                </a:solidFill>
              </a:rPr>
              <a:t>覆盖所有的可能情况最少使用的测试用例数</a:t>
            </a:r>
            <a:r>
              <a:rPr lang="zh-CN" altLang="en-US" dirty="0"/>
              <a:t>。圈复杂度大说明程序代码的判断逻辑复杂，可能质量低且难于测试和维护。程序的可能错误和高的圈复杂度有着很大关系。</a:t>
            </a:r>
          </a:p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 </a:t>
            </a:r>
            <a:br>
              <a:rPr lang="en-US" altLang="zh-CN" dirty="0"/>
            </a:br>
            <a:r>
              <a:rPr lang="zh-CN" altLang="en-US" dirty="0"/>
              <a:t>圈复杂度主要与分支语句（</a:t>
            </a:r>
            <a:r>
              <a:rPr lang="en-US" altLang="zh-CN" dirty="0"/>
              <a:t>if</a:t>
            </a:r>
            <a:r>
              <a:rPr lang="zh-CN" altLang="en-US" dirty="0"/>
              <a:t>、</a:t>
            </a:r>
            <a:r>
              <a:rPr lang="en-US" altLang="zh-CN" dirty="0"/>
              <a:t>else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switch 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for</a:t>
            </a:r>
            <a:r>
              <a:rPr lang="zh-CN" altLang="en-US" dirty="0" smtClean="0"/>
              <a:t>等</a:t>
            </a:r>
            <a:r>
              <a:rPr lang="zh-CN" altLang="en-US" dirty="0"/>
              <a:t>）的个数成正相关。当一段代码中含有较多的分支语句，其逻辑复杂程度就会增加。</a:t>
            </a:r>
          </a:p>
          <a:p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09600" y="381265"/>
            <a:ext cx="8229600" cy="952500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mtClean="0"/>
              <a:t>什么是圈复杂度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325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"/>
            <a:ext cx="8229600" cy="55324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625252"/>
            <a:ext cx="8712968" cy="4968552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zh-CN" altLang="en-US" sz="1100" b="1" dirty="0">
                <a:solidFill>
                  <a:srgbClr val="FFC000"/>
                </a:solidFill>
              </a:rPr>
              <a:t>下面这个实例中，单元测试的覆盖率可以达到</a:t>
            </a:r>
            <a:r>
              <a:rPr lang="en-US" altLang="zh-CN" sz="1100" b="1" dirty="0">
                <a:solidFill>
                  <a:srgbClr val="FFC000"/>
                </a:solidFill>
              </a:rPr>
              <a:t>100%</a:t>
            </a:r>
            <a:r>
              <a:rPr lang="zh-CN" altLang="en-US" sz="1100" b="1" dirty="0">
                <a:solidFill>
                  <a:srgbClr val="FFC000"/>
                </a:solidFill>
              </a:rPr>
              <a:t>，但是很容易发现这其中已经漏掉了一个</a:t>
            </a:r>
            <a:r>
              <a:rPr lang="en-US" altLang="zh-CN" sz="1100" b="1" dirty="0">
                <a:solidFill>
                  <a:srgbClr val="FFC000"/>
                </a:solidFill>
              </a:rPr>
              <a:t>NPE</a:t>
            </a:r>
            <a:r>
              <a:rPr lang="zh-CN" altLang="en-US" sz="1100" b="1" dirty="0">
                <a:solidFill>
                  <a:srgbClr val="FFC000"/>
                </a:solidFill>
              </a:rPr>
              <a:t>的测试用例。</a:t>
            </a:r>
            <a:r>
              <a:rPr lang="en-US" altLang="zh-CN" sz="1100" b="1" dirty="0">
                <a:solidFill>
                  <a:srgbClr val="FFC000"/>
                </a:solidFill>
              </a:rPr>
              <a:t>case1</a:t>
            </a:r>
            <a:r>
              <a:rPr lang="zh-CN" altLang="en-US" sz="1100" b="1" dirty="0">
                <a:solidFill>
                  <a:srgbClr val="FFC000"/>
                </a:solidFill>
              </a:rPr>
              <a:t>方法的圈复杂度为</a:t>
            </a:r>
            <a:r>
              <a:rPr lang="en-US" altLang="zh-CN" sz="1100" b="1" dirty="0">
                <a:solidFill>
                  <a:srgbClr val="FFC000"/>
                </a:solidFill>
              </a:rPr>
              <a:t>2</a:t>
            </a:r>
            <a:r>
              <a:rPr lang="zh-CN" altLang="en-US" sz="1100" b="1" dirty="0">
                <a:solidFill>
                  <a:srgbClr val="FFC000"/>
                </a:solidFill>
              </a:rPr>
              <a:t>，因此至少需要</a:t>
            </a:r>
            <a:r>
              <a:rPr lang="en-US" altLang="zh-CN" sz="1100" b="1" dirty="0">
                <a:solidFill>
                  <a:srgbClr val="FFC000"/>
                </a:solidFill>
              </a:rPr>
              <a:t>2</a:t>
            </a:r>
            <a:r>
              <a:rPr lang="zh-CN" altLang="en-US" sz="1100" b="1" dirty="0">
                <a:solidFill>
                  <a:srgbClr val="FFC000"/>
                </a:solidFill>
              </a:rPr>
              <a:t>个用例才能完全覆盖到其所有的可能情况。</a:t>
            </a:r>
          </a:p>
          <a:p>
            <a:pPr>
              <a:lnSpc>
                <a:spcPct val="170000"/>
              </a:lnSpc>
            </a:pPr>
            <a:r>
              <a:rPr lang="en-US" altLang="zh-CN" sz="1100" b="1" dirty="0">
                <a:solidFill>
                  <a:srgbClr val="FFC000"/>
                </a:solidFill>
              </a:rPr>
              <a:t>//</a:t>
            </a:r>
            <a:r>
              <a:rPr lang="zh-CN" altLang="en-US" sz="1100" b="1" dirty="0">
                <a:solidFill>
                  <a:srgbClr val="FFC000"/>
                </a:solidFill>
              </a:rPr>
              <a:t>程序原代码，圈复杂度为 </a:t>
            </a:r>
            <a:r>
              <a:rPr lang="en-US" altLang="zh-CN" sz="1100" b="1" dirty="0">
                <a:solidFill>
                  <a:srgbClr val="FFC000"/>
                </a:solidFill>
              </a:rPr>
              <a:t>2</a:t>
            </a:r>
            <a:br>
              <a:rPr lang="en-US" altLang="zh-CN" sz="1100" b="1" dirty="0">
                <a:solidFill>
                  <a:srgbClr val="FFC000"/>
                </a:solidFill>
              </a:rPr>
            </a:br>
            <a:r>
              <a:rPr lang="en-US" altLang="zh-CN" sz="1100" b="1" dirty="0">
                <a:solidFill>
                  <a:srgbClr val="FFC000"/>
                </a:solidFill>
              </a:rPr>
              <a:t>public String case1(</a:t>
            </a:r>
            <a:r>
              <a:rPr lang="en-US" altLang="zh-CN" sz="1100" b="1" dirty="0" err="1">
                <a:solidFill>
                  <a:srgbClr val="FFC000"/>
                </a:solidFill>
              </a:rPr>
              <a:t>int</a:t>
            </a:r>
            <a:r>
              <a:rPr lang="en-US" altLang="zh-CN" sz="1100" b="1" dirty="0">
                <a:solidFill>
                  <a:srgbClr val="FFC000"/>
                </a:solidFill>
              </a:rPr>
              <a:t> </a:t>
            </a:r>
            <a:r>
              <a:rPr lang="en-US" altLang="zh-CN" sz="1100" b="1" dirty="0" err="1">
                <a:solidFill>
                  <a:srgbClr val="FFC000"/>
                </a:solidFill>
              </a:rPr>
              <a:t>num</a:t>
            </a:r>
            <a:r>
              <a:rPr lang="en-US" altLang="zh-CN" sz="1100" b="1" dirty="0">
                <a:solidFill>
                  <a:srgbClr val="FFC000"/>
                </a:solidFill>
              </a:rPr>
              <a:t>) {</a:t>
            </a:r>
            <a:br>
              <a:rPr lang="en-US" altLang="zh-CN" sz="1100" b="1" dirty="0">
                <a:solidFill>
                  <a:srgbClr val="FFC000"/>
                </a:solidFill>
              </a:rPr>
            </a:br>
            <a:r>
              <a:rPr lang="en-US" altLang="zh-CN" sz="1100" b="1" dirty="0">
                <a:solidFill>
                  <a:srgbClr val="FFC000"/>
                </a:solidFill>
              </a:rPr>
              <a:t>    String </a:t>
            </a:r>
            <a:r>
              <a:rPr lang="en-US" altLang="zh-CN" sz="1100" b="1" dirty="0" err="1">
                <a:solidFill>
                  <a:srgbClr val="FFC000"/>
                </a:solidFill>
              </a:rPr>
              <a:t>string</a:t>
            </a:r>
            <a:r>
              <a:rPr lang="en-US" altLang="zh-CN" sz="1100" b="1" dirty="0">
                <a:solidFill>
                  <a:srgbClr val="FFC000"/>
                </a:solidFill>
              </a:rPr>
              <a:t> = null;</a:t>
            </a:r>
            <a:br>
              <a:rPr lang="en-US" altLang="zh-CN" sz="1100" b="1" dirty="0">
                <a:solidFill>
                  <a:srgbClr val="FFC000"/>
                </a:solidFill>
              </a:rPr>
            </a:br>
            <a:r>
              <a:rPr lang="en-US" altLang="zh-CN" sz="1100" b="1" dirty="0">
                <a:solidFill>
                  <a:srgbClr val="FFC000"/>
                </a:solidFill>
              </a:rPr>
              <a:t>    if (</a:t>
            </a:r>
            <a:r>
              <a:rPr lang="en-US" altLang="zh-CN" sz="1100" b="1" dirty="0" err="1">
                <a:solidFill>
                  <a:srgbClr val="FFC000"/>
                </a:solidFill>
              </a:rPr>
              <a:t>num</a:t>
            </a:r>
            <a:r>
              <a:rPr lang="en-US" altLang="zh-CN" sz="1100" b="1" dirty="0">
                <a:solidFill>
                  <a:srgbClr val="FFC000"/>
                </a:solidFill>
              </a:rPr>
              <a:t> == 1) {</a:t>
            </a:r>
            <a:br>
              <a:rPr lang="en-US" altLang="zh-CN" sz="1100" b="1" dirty="0">
                <a:solidFill>
                  <a:srgbClr val="FFC000"/>
                </a:solidFill>
              </a:rPr>
            </a:br>
            <a:r>
              <a:rPr lang="en-US" altLang="zh-CN" sz="1100" b="1" dirty="0">
                <a:solidFill>
                  <a:srgbClr val="FFC000"/>
                </a:solidFill>
              </a:rPr>
              <a:t>        string = "String";</a:t>
            </a:r>
            <a:br>
              <a:rPr lang="en-US" altLang="zh-CN" sz="1100" b="1" dirty="0">
                <a:solidFill>
                  <a:srgbClr val="FFC000"/>
                </a:solidFill>
              </a:rPr>
            </a:br>
            <a:r>
              <a:rPr lang="en-US" altLang="zh-CN" sz="1100" b="1" dirty="0">
                <a:solidFill>
                  <a:srgbClr val="FFC000"/>
                </a:solidFill>
              </a:rPr>
              <a:t>    }</a:t>
            </a:r>
            <a:br>
              <a:rPr lang="en-US" altLang="zh-CN" sz="1100" b="1" dirty="0">
                <a:solidFill>
                  <a:srgbClr val="FFC000"/>
                </a:solidFill>
              </a:rPr>
            </a:br>
            <a:r>
              <a:rPr lang="en-US" altLang="zh-CN" sz="1100" b="1" dirty="0">
                <a:solidFill>
                  <a:srgbClr val="FFC000"/>
                </a:solidFill>
              </a:rPr>
              <a:t>    return </a:t>
            </a:r>
            <a:r>
              <a:rPr lang="en-US" altLang="zh-CN" sz="1100" b="1" dirty="0" err="1">
                <a:solidFill>
                  <a:srgbClr val="FFC000"/>
                </a:solidFill>
              </a:rPr>
              <a:t>string.substring</a:t>
            </a:r>
            <a:r>
              <a:rPr lang="en-US" altLang="zh-CN" sz="1100" b="1" dirty="0">
                <a:solidFill>
                  <a:srgbClr val="FFC000"/>
                </a:solidFill>
              </a:rPr>
              <a:t>(0);</a:t>
            </a:r>
            <a:br>
              <a:rPr lang="en-US" altLang="zh-CN" sz="1100" b="1" dirty="0">
                <a:solidFill>
                  <a:srgbClr val="FFC000"/>
                </a:solidFill>
              </a:rPr>
            </a:br>
            <a:r>
              <a:rPr lang="en-US" altLang="zh-CN" sz="1100" b="1" dirty="0">
                <a:solidFill>
                  <a:srgbClr val="FFC000"/>
                </a:solidFill>
              </a:rPr>
              <a:t>}</a:t>
            </a:r>
          </a:p>
          <a:p>
            <a:pPr>
              <a:lnSpc>
                <a:spcPct val="170000"/>
              </a:lnSpc>
            </a:pPr>
            <a:r>
              <a:rPr lang="en-US" altLang="zh-CN" sz="1100" b="1" dirty="0">
                <a:solidFill>
                  <a:srgbClr val="FFC000"/>
                </a:solidFill>
              </a:rPr>
              <a:t>//</a:t>
            </a:r>
            <a:r>
              <a:rPr lang="zh-CN" altLang="en-US" sz="1100" b="1" dirty="0">
                <a:solidFill>
                  <a:srgbClr val="FFC000"/>
                </a:solidFill>
              </a:rPr>
              <a:t>上面代码的单元测试代码</a:t>
            </a:r>
            <a:br>
              <a:rPr lang="zh-CN" altLang="en-US" sz="1100" b="1" dirty="0">
                <a:solidFill>
                  <a:srgbClr val="FFC000"/>
                </a:solidFill>
              </a:rPr>
            </a:br>
            <a:r>
              <a:rPr lang="en-US" altLang="zh-CN" sz="1100" b="1" dirty="0">
                <a:solidFill>
                  <a:srgbClr val="FFC000"/>
                </a:solidFill>
              </a:rPr>
              <a:t>public void testCase1(){</a:t>
            </a:r>
            <a:br>
              <a:rPr lang="en-US" altLang="zh-CN" sz="1100" b="1" dirty="0">
                <a:solidFill>
                  <a:srgbClr val="FFC000"/>
                </a:solidFill>
              </a:rPr>
            </a:br>
            <a:r>
              <a:rPr lang="en-US" altLang="zh-CN" sz="1100" b="1" dirty="0">
                <a:solidFill>
                  <a:srgbClr val="FFC000"/>
                </a:solidFill>
              </a:rPr>
              <a:t>    String test1 = case1(1);</a:t>
            </a:r>
            <a:br>
              <a:rPr lang="en-US" altLang="zh-CN" sz="1100" b="1" dirty="0">
                <a:solidFill>
                  <a:srgbClr val="FFC000"/>
                </a:solidFill>
              </a:rPr>
            </a:br>
            <a:r>
              <a:rPr lang="en-US" altLang="zh-CN" sz="1100" b="1" dirty="0">
                <a:solidFill>
                  <a:srgbClr val="FFC000"/>
                </a:solidFill>
              </a:rPr>
              <a:t>}</a:t>
            </a:r>
            <a:br>
              <a:rPr lang="en-US" altLang="zh-CN" sz="1100" b="1" dirty="0">
                <a:solidFill>
                  <a:srgbClr val="FFC000"/>
                </a:solidFill>
              </a:rPr>
            </a:br>
            <a:r>
              <a:rPr lang="en-US" altLang="zh-CN" sz="1100" b="1" dirty="0">
                <a:solidFill>
                  <a:srgbClr val="FFC000"/>
                </a:solidFill>
              </a:rPr>
              <a:t> </a:t>
            </a:r>
            <a:br>
              <a:rPr lang="en-US" altLang="zh-CN" sz="1100" b="1" dirty="0">
                <a:solidFill>
                  <a:srgbClr val="FFC000"/>
                </a:solidFill>
              </a:rPr>
            </a:br>
            <a:r>
              <a:rPr lang="zh-CN" altLang="en-US" sz="1100" b="1" dirty="0">
                <a:solidFill>
                  <a:srgbClr val="FFC000"/>
                </a:solidFill>
              </a:rPr>
              <a:t>圈复杂度主要与分支语句（</a:t>
            </a:r>
            <a:r>
              <a:rPr lang="en-US" altLang="zh-CN" sz="1100" b="1" dirty="0">
                <a:solidFill>
                  <a:srgbClr val="FFC000"/>
                </a:solidFill>
              </a:rPr>
              <a:t>if</a:t>
            </a:r>
            <a:r>
              <a:rPr lang="zh-CN" altLang="en-US" sz="1100" b="1" dirty="0">
                <a:solidFill>
                  <a:srgbClr val="FFC000"/>
                </a:solidFill>
              </a:rPr>
              <a:t>、</a:t>
            </a:r>
            <a:r>
              <a:rPr lang="en-US" altLang="zh-CN" sz="1100" b="1" dirty="0">
                <a:solidFill>
                  <a:srgbClr val="FFC000"/>
                </a:solidFill>
              </a:rPr>
              <a:t>else</a:t>
            </a:r>
            <a:r>
              <a:rPr lang="zh-CN" altLang="en-US" sz="1100" b="1" dirty="0">
                <a:solidFill>
                  <a:srgbClr val="FFC000"/>
                </a:solidFill>
              </a:rPr>
              <a:t>、，</a:t>
            </a:r>
            <a:r>
              <a:rPr lang="en-US" altLang="zh-CN" sz="1100" b="1" dirty="0">
                <a:solidFill>
                  <a:srgbClr val="FFC000"/>
                </a:solidFill>
              </a:rPr>
              <a:t>switch </a:t>
            </a:r>
            <a:r>
              <a:rPr lang="zh-CN" altLang="en-US" sz="1100" b="1" dirty="0">
                <a:solidFill>
                  <a:srgbClr val="FFC000"/>
                </a:solidFill>
              </a:rPr>
              <a:t>等）的个数成正相关。当一段代码中含有较多的分支语句，其逻辑复杂程度就会增加。</a:t>
            </a:r>
          </a:p>
        </p:txBody>
      </p:sp>
    </p:spTree>
    <p:extLst>
      <p:ext uri="{BB962C8B-B14F-4D97-AF65-F5344CB8AC3E}">
        <p14:creationId xmlns:p14="http://schemas.microsoft.com/office/powerpoint/2010/main" val="332681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owsun">
      <a:majorFont>
        <a:latin typeface="Courier New"/>
        <a:ea typeface="宋体"/>
        <a:cs typeface=""/>
      </a:majorFont>
      <a:minorFont>
        <a:latin typeface="Courier New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neusoft主题1">
  <a:themeElements>
    <a:clrScheme name="默认设计模板 7">
      <a:dk1>
        <a:srgbClr val="333333"/>
      </a:dk1>
      <a:lt1>
        <a:srgbClr val="FFFFFF"/>
      </a:lt1>
      <a:dk2>
        <a:srgbClr val="000000"/>
      </a:dk2>
      <a:lt2>
        <a:srgbClr val="66007C"/>
      </a:lt2>
      <a:accent1>
        <a:srgbClr val="C6DEF3"/>
      </a:accent1>
      <a:accent2>
        <a:srgbClr val="F0D250"/>
      </a:accent2>
      <a:accent3>
        <a:srgbClr val="FFFFFF"/>
      </a:accent3>
      <a:accent4>
        <a:srgbClr val="2A2A2A"/>
      </a:accent4>
      <a:accent5>
        <a:srgbClr val="DFECF8"/>
      </a:accent5>
      <a:accent6>
        <a:srgbClr val="D9BE48"/>
      </a:accent6>
      <a:hlink>
        <a:srgbClr val="0088CC"/>
      </a:hlink>
      <a:folHlink>
        <a:srgbClr val="99CC00"/>
      </a:folHlink>
    </a:clrScheme>
    <a:fontScheme name="默认设计模板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333333"/>
        </a:dk1>
        <a:lt1>
          <a:srgbClr val="FFFFFF"/>
        </a:lt1>
        <a:dk2>
          <a:srgbClr val="000000"/>
        </a:dk2>
        <a:lt2>
          <a:srgbClr val="999999"/>
        </a:lt2>
        <a:accent1>
          <a:srgbClr val="C6DEF3"/>
        </a:accent1>
        <a:accent2>
          <a:srgbClr val="00509B"/>
        </a:accent2>
        <a:accent3>
          <a:srgbClr val="FFFFFF"/>
        </a:accent3>
        <a:accent4>
          <a:srgbClr val="2A2A2A"/>
        </a:accent4>
        <a:accent5>
          <a:srgbClr val="DFECF8"/>
        </a:accent5>
        <a:accent6>
          <a:srgbClr val="00488C"/>
        </a:accent6>
        <a:hlink>
          <a:srgbClr val="0088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333333"/>
        </a:dk1>
        <a:lt1>
          <a:srgbClr val="FFFFFF"/>
        </a:lt1>
        <a:dk2>
          <a:srgbClr val="000000"/>
        </a:dk2>
        <a:lt2>
          <a:srgbClr val="D20000"/>
        </a:lt2>
        <a:accent1>
          <a:srgbClr val="C6DEF3"/>
        </a:accent1>
        <a:accent2>
          <a:srgbClr val="F0D250"/>
        </a:accent2>
        <a:accent3>
          <a:srgbClr val="FFFFFF"/>
        </a:accent3>
        <a:accent4>
          <a:srgbClr val="2A2A2A"/>
        </a:accent4>
        <a:accent5>
          <a:srgbClr val="DFECF8"/>
        </a:accent5>
        <a:accent6>
          <a:srgbClr val="D9BE48"/>
        </a:accent6>
        <a:hlink>
          <a:srgbClr val="0088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333333"/>
        </a:dk1>
        <a:lt1>
          <a:srgbClr val="FFFFFF"/>
        </a:lt1>
        <a:dk2>
          <a:srgbClr val="000000"/>
        </a:dk2>
        <a:lt2>
          <a:srgbClr val="6600CC"/>
        </a:lt2>
        <a:accent1>
          <a:srgbClr val="C6DEF3"/>
        </a:accent1>
        <a:accent2>
          <a:srgbClr val="F0D250"/>
        </a:accent2>
        <a:accent3>
          <a:srgbClr val="FFFFFF"/>
        </a:accent3>
        <a:accent4>
          <a:srgbClr val="2A2A2A"/>
        </a:accent4>
        <a:accent5>
          <a:srgbClr val="DFECF8"/>
        </a:accent5>
        <a:accent6>
          <a:srgbClr val="D9BE48"/>
        </a:accent6>
        <a:hlink>
          <a:srgbClr val="0088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333333"/>
        </a:dk1>
        <a:lt1>
          <a:srgbClr val="FFFFFF"/>
        </a:lt1>
        <a:dk2>
          <a:srgbClr val="000000"/>
        </a:dk2>
        <a:lt2>
          <a:srgbClr val="9900CC"/>
        </a:lt2>
        <a:accent1>
          <a:srgbClr val="C6DEF3"/>
        </a:accent1>
        <a:accent2>
          <a:srgbClr val="F0D250"/>
        </a:accent2>
        <a:accent3>
          <a:srgbClr val="FFFFFF"/>
        </a:accent3>
        <a:accent4>
          <a:srgbClr val="2A2A2A"/>
        </a:accent4>
        <a:accent5>
          <a:srgbClr val="DFECF8"/>
        </a:accent5>
        <a:accent6>
          <a:srgbClr val="D9BE48"/>
        </a:accent6>
        <a:hlink>
          <a:srgbClr val="0088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333333"/>
        </a:dk1>
        <a:lt1>
          <a:srgbClr val="FFFFFF"/>
        </a:lt1>
        <a:dk2>
          <a:srgbClr val="000000"/>
        </a:dk2>
        <a:lt2>
          <a:srgbClr val="9900FF"/>
        </a:lt2>
        <a:accent1>
          <a:srgbClr val="C6DEF3"/>
        </a:accent1>
        <a:accent2>
          <a:srgbClr val="F0D250"/>
        </a:accent2>
        <a:accent3>
          <a:srgbClr val="FFFFFF"/>
        </a:accent3>
        <a:accent4>
          <a:srgbClr val="2A2A2A"/>
        </a:accent4>
        <a:accent5>
          <a:srgbClr val="DFECF8"/>
        </a:accent5>
        <a:accent6>
          <a:srgbClr val="D9BE48"/>
        </a:accent6>
        <a:hlink>
          <a:srgbClr val="0088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333333"/>
        </a:dk1>
        <a:lt1>
          <a:srgbClr val="FFFFFF"/>
        </a:lt1>
        <a:dk2>
          <a:srgbClr val="000000"/>
        </a:dk2>
        <a:lt2>
          <a:srgbClr val="9933FF"/>
        </a:lt2>
        <a:accent1>
          <a:srgbClr val="C6DEF3"/>
        </a:accent1>
        <a:accent2>
          <a:srgbClr val="F0D250"/>
        </a:accent2>
        <a:accent3>
          <a:srgbClr val="FFFFFF"/>
        </a:accent3>
        <a:accent4>
          <a:srgbClr val="2A2A2A"/>
        </a:accent4>
        <a:accent5>
          <a:srgbClr val="DFECF8"/>
        </a:accent5>
        <a:accent6>
          <a:srgbClr val="D9BE48"/>
        </a:accent6>
        <a:hlink>
          <a:srgbClr val="0088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333333"/>
        </a:dk1>
        <a:lt1>
          <a:srgbClr val="FFFFFF"/>
        </a:lt1>
        <a:dk2>
          <a:srgbClr val="000000"/>
        </a:dk2>
        <a:lt2>
          <a:srgbClr val="66007C"/>
        </a:lt2>
        <a:accent1>
          <a:srgbClr val="C6DEF3"/>
        </a:accent1>
        <a:accent2>
          <a:srgbClr val="F0D250"/>
        </a:accent2>
        <a:accent3>
          <a:srgbClr val="FFFFFF"/>
        </a:accent3>
        <a:accent4>
          <a:srgbClr val="2A2A2A"/>
        </a:accent4>
        <a:accent5>
          <a:srgbClr val="DFECF8"/>
        </a:accent5>
        <a:accent6>
          <a:srgbClr val="D9BE48"/>
        </a:accent6>
        <a:hlink>
          <a:srgbClr val="0088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4137</TotalTime>
  <Words>4274</Words>
  <Application>Microsoft Office PowerPoint</Application>
  <PresentationFormat>全屏显示(16:10)</PresentationFormat>
  <Paragraphs>888</Paragraphs>
  <Slides>63</Slides>
  <Notes>17</Notes>
  <HiddenSlides>0</HiddenSlides>
  <MMClips>0</MMClips>
  <ScaleCrop>false</ScaleCrop>
  <HeadingPairs>
    <vt:vector size="6" baseType="variant">
      <vt:variant>
        <vt:lpstr>主题</vt:lpstr>
      </vt:variant>
      <vt:variant>
        <vt:i4>7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63</vt:i4>
      </vt:variant>
    </vt:vector>
  </HeadingPairs>
  <TitlesOfParts>
    <vt:vector size="72" baseType="lpstr">
      <vt:lpstr>Office 主题​​</vt:lpstr>
      <vt:lpstr>Office 主题</vt:lpstr>
      <vt:lpstr>1_Office 主题​​</vt:lpstr>
      <vt:lpstr>2_Office 主题​​</vt:lpstr>
      <vt:lpstr>3_Office 主题​​</vt:lpstr>
      <vt:lpstr>neusoft主题1</vt:lpstr>
      <vt:lpstr>4_Office 主题​​</vt:lpstr>
      <vt:lpstr>Visio</vt:lpstr>
      <vt:lpstr>VISIO</vt:lpstr>
      <vt:lpstr>PowerPoint 演示文稿</vt:lpstr>
      <vt:lpstr>PowerPoint 演示文稿</vt:lpstr>
      <vt:lpstr>文档示例</vt:lpstr>
      <vt:lpstr>PowerPoint 演示文稿</vt:lpstr>
      <vt:lpstr>圈复杂度 概念</vt:lpstr>
      <vt:lpstr>PowerPoint 演示文稿</vt:lpstr>
      <vt:lpstr>PowerPoint 演示文稿</vt:lpstr>
      <vt:lpstr> </vt:lpstr>
      <vt:lpstr>示例</vt:lpstr>
      <vt:lpstr>PowerPoint 演示文稿</vt:lpstr>
      <vt:lpstr>圈复杂度 计算</vt:lpstr>
      <vt:lpstr>示例</vt:lpstr>
      <vt:lpstr>圈复杂度的计算</vt:lpstr>
      <vt:lpstr>计算公式补充</vt:lpstr>
      <vt:lpstr>PowerPoint 演示文稿</vt:lpstr>
      <vt:lpstr>计算示例</vt:lpstr>
      <vt:lpstr>计算示例</vt:lpstr>
      <vt:lpstr>检查工具</vt:lpstr>
      <vt:lpstr>检查工具</vt:lpstr>
      <vt:lpstr>PowerPoint 演示文稿</vt:lpstr>
      <vt:lpstr>7±2原则</vt:lpstr>
      <vt:lpstr>直接管好几百人</vt:lpstr>
      <vt:lpstr>7±2原则</vt:lpstr>
      <vt:lpstr>代码大全</vt:lpstr>
      <vt:lpstr>PowerPoint 演示文稿</vt:lpstr>
      <vt:lpstr>PowerPoint 演示文稿</vt:lpstr>
      <vt:lpstr>评审、会议常见问题</vt:lpstr>
      <vt:lpstr>写文档没有目录大纲</vt:lpstr>
      <vt:lpstr>圈复杂度的重构</vt:lpstr>
      <vt:lpstr>PowerPoint 演示文稿</vt:lpstr>
      <vt:lpstr>PowerPoint 演示文稿</vt:lpstr>
      <vt:lpstr>PowerPoint 演示文稿</vt:lpstr>
      <vt:lpstr>控制圈复杂度的10种重构技术总结</vt:lpstr>
      <vt:lpstr>Extract Method（提炼函数）</vt:lpstr>
      <vt:lpstr>Substitute Algorithm（替换你的算法）</vt:lpstr>
      <vt:lpstr>Decompose Conditional（分解条件式）</vt:lpstr>
      <vt:lpstr>Consolidate Conditional Expression（合并条件式）</vt:lpstr>
      <vt:lpstr>Consolidate Duplicate Conditional Fragments（合并重复的条件片断）</vt:lpstr>
      <vt:lpstr>Remove Control Flag（移除控制标记）</vt:lpstr>
      <vt:lpstr>Separate Query from Modifier（将查询函数和修改函数分离）</vt:lpstr>
      <vt:lpstr>Parameterize Method（令函数携带参数）</vt:lpstr>
      <vt:lpstr>Replace Parameter with Explicit Methods（以明确函数取代参数） </vt:lpstr>
      <vt:lpstr>Replace Conditional with Polymorphism（以多态取代条件式） </vt:lpstr>
      <vt:lpstr>利用state模式减少分支 </vt:lpstr>
      <vt:lpstr>利用state模式减少分支 </vt:lpstr>
      <vt:lpstr>控制圈复杂度的10种重构技术总结</vt:lpstr>
      <vt:lpstr>重构案例</vt:lpstr>
      <vt:lpstr>代码生成工具优化</vt:lpstr>
      <vt:lpstr>PowerPoint 演示文稿</vt:lpstr>
      <vt:lpstr>重构前</vt:lpstr>
      <vt:lpstr>重构后</vt:lpstr>
      <vt:lpstr>混乱的代码是混乱思维的产物</vt:lpstr>
      <vt:lpstr>多处String类型非空判断</vt:lpstr>
      <vt:lpstr>多String值判断</vt:lpstr>
      <vt:lpstr>多个catch的内容相同</vt:lpstr>
      <vt:lpstr>if判断结果复杂化</vt:lpstr>
      <vt:lpstr>本地变量始终不为null</vt:lpstr>
      <vt:lpstr>读取IO流的方法，为什么要自己实现？</vt:lpstr>
      <vt:lpstr>持续重构</vt:lpstr>
      <vt:lpstr>F&amp;Q</vt:lpstr>
      <vt:lpstr>控制圈复杂度的10种重构技术总结</vt:lpstr>
      <vt:lpstr>工作心得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pan</dc:creator>
  <cp:lastModifiedBy>1G-0-09  潘洪亮</cp:lastModifiedBy>
  <cp:revision>485</cp:revision>
  <dcterms:created xsi:type="dcterms:W3CDTF">2011-02-15T16:08:31Z</dcterms:created>
  <dcterms:modified xsi:type="dcterms:W3CDTF">2015-12-03T11:27:25Z</dcterms:modified>
</cp:coreProperties>
</file>